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70" r:id="rId10"/>
    <p:sldId id="264" r:id="rId11"/>
    <p:sldId id="265" r:id="rId12"/>
    <p:sldId id="271" r:id="rId13"/>
    <p:sldId id="277" r:id="rId14"/>
    <p:sldId id="272" r:id="rId15"/>
    <p:sldId id="274" r:id="rId16"/>
    <p:sldId id="275" r:id="rId17"/>
    <p:sldId id="276" r:id="rId18"/>
    <p:sldId id="278" r:id="rId19"/>
    <p:sldId id="279"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Mont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239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1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14.svg"/><Relationship Id="rId2" Type="http://schemas.openxmlformats.org/officeDocument/2006/relationships/image" Target="../media/image29.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1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1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14.svg"/><Relationship Id="rId2" Type="http://schemas.openxmlformats.org/officeDocument/2006/relationships/image" Target="../media/image29.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1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15.pn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14.svg"/><Relationship Id="rId2" Type="http://schemas.openxmlformats.org/officeDocument/2006/relationships/image" Target="../media/image29.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1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51F47"/>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68950" y="-1110540"/>
            <a:ext cx="12508081" cy="12508081"/>
          </a:xfrm>
          <a:prstGeom prst="rect">
            <a:avLst/>
          </a:prstGeom>
        </p:spPr>
      </p:pic>
      <p:grpSp>
        <p:nvGrpSpPr>
          <p:cNvPr id="10" name="Group 10"/>
          <p:cNvGrpSpPr>
            <a:grpSpLocks noChangeAspect="1"/>
          </p:cNvGrpSpPr>
          <p:nvPr/>
        </p:nvGrpSpPr>
        <p:grpSpPr>
          <a:xfrm>
            <a:off x="11211479" y="1143902"/>
            <a:ext cx="1591279" cy="1591279"/>
            <a:chOff x="0" y="0"/>
            <a:chExt cx="6350000" cy="6350000"/>
          </a:xfrm>
        </p:grpSpPr>
        <p:sp>
          <p:nvSpPr>
            <p:cNvPr id="11" name="Freeform 11"/>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2" name="Freeform 12"/>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4"/>
              <a:stretch>
                <a:fillRect l="-41506" r="-7637"/>
              </a:stretch>
            </a:blip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7916601" y="1001423"/>
            <a:ext cx="10371399" cy="8284155"/>
          </a:xfrm>
          <a:prstGeom prst="rect">
            <a:avLst/>
          </a:prstGeom>
        </p:spPr>
      </p:pic>
      <p:grpSp>
        <p:nvGrpSpPr>
          <p:cNvPr id="14" name="Group 14"/>
          <p:cNvGrpSpPr>
            <a:grpSpLocks noChangeAspect="1"/>
          </p:cNvGrpSpPr>
          <p:nvPr/>
        </p:nvGrpSpPr>
        <p:grpSpPr>
          <a:xfrm>
            <a:off x="9620200" y="7058559"/>
            <a:ext cx="1591279" cy="1591279"/>
            <a:chOff x="0" y="0"/>
            <a:chExt cx="6350000" cy="6350000"/>
          </a:xfrm>
        </p:grpSpPr>
        <p:sp>
          <p:nvSpPr>
            <p:cNvPr id="15" name="Freeform 15"/>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6" name="Freeform 16"/>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7"/>
              <a:stretch>
                <a:fillRect l="-42039" t="-13781" r="-40034" b="-8143"/>
              </a:stretch>
            </a:blipFill>
          </p:spPr>
        </p:sp>
      </p:grpSp>
      <p:grpSp>
        <p:nvGrpSpPr>
          <p:cNvPr id="17" name="Group 17"/>
          <p:cNvGrpSpPr>
            <a:grpSpLocks noChangeAspect="1"/>
          </p:cNvGrpSpPr>
          <p:nvPr/>
        </p:nvGrpSpPr>
        <p:grpSpPr>
          <a:xfrm>
            <a:off x="15668021" y="6574383"/>
            <a:ext cx="1591279" cy="1591279"/>
            <a:chOff x="0" y="0"/>
            <a:chExt cx="6350000" cy="6350000"/>
          </a:xfrm>
        </p:grpSpPr>
        <p:sp>
          <p:nvSpPr>
            <p:cNvPr id="18" name="Freeform 18"/>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FFFFF"/>
            </a:solidFill>
          </p:spPr>
        </p:sp>
        <p:sp>
          <p:nvSpPr>
            <p:cNvPr id="19" name="Freeform 19"/>
            <p:cNvSpPr/>
            <p:nvPr/>
          </p:nvSpPr>
          <p:spPr>
            <a:xfrm>
              <a:off x="284320" y="415956"/>
              <a:ext cx="5781360" cy="5518089"/>
            </a:xfrm>
            <a:custGeom>
              <a:avLst/>
              <a:gdLst/>
              <a:ahLst/>
              <a:cxnLst/>
              <a:rect l="l" t="t" r="r" b="b"/>
              <a:pathLst>
                <a:path w="5781360" h="5518089">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8"/>
              <a:stretch>
                <a:fillRect l="-26350" t="-7835" r="-34682"/>
              </a:stretch>
            </a:blipFill>
          </p:spPr>
        </p:sp>
      </p:grpSp>
      <p:sp>
        <p:nvSpPr>
          <p:cNvPr id="20" name="TextBox 20"/>
          <p:cNvSpPr txBox="1"/>
          <p:nvPr/>
        </p:nvSpPr>
        <p:spPr>
          <a:xfrm>
            <a:off x="855410" y="2718404"/>
            <a:ext cx="6546511" cy="4838700"/>
          </a:xfrm>
          <a:prstGeom prst="rect">
            <a:avLst/>
          </a:prstGeom>
        </p:spPr>
        <p:txBody>
          <a:bodyPr lIns="0" tIns="0" rIns="0" bIns="0" rtlCol="0" anchor="t">
            <a:spAutoFit/>
          </a:bodyPr>
          <a:lstStyle/>
          <a:p>
            <a:pPr>
              <a:lnSpc>
                <a:spcPts val="8640"/>
              </a:lnSpc>
            </a:pPr>
            <a:r>
              <a:rPr lang="en-US" sz="7200">
                <a:solidFill>
                  <a:srgbClr val="DAE5F3"/>
                </a:solidFill>
                <a:latin typeface="Mont Bold"/>
              </a:rPr>
              <a:t>DevOps and AWS MasterClass</a:t>
            </a:r>
          </a:p>
          <a:p>
            <a:pPr>
              <a:lnSpc>
                <a:spcPts val="5160"/>
              </a:lnSpc>
            </a:pPr>
            <a:endParaRPr lang="en-US" sz="7200">
              <a:solidFill>
                <a:srgbClr val="DAE5F3"/>
              </a:solidFill>
              <a:latin typeface="Mont Bold"/>
            </a:endParaRPr>
          </a:p>
          <a:p>
            <a:pPr algn="ctr">
              <a:lnSpc>
                <a:spcPts val="5160"/>
              </a:lnSpc>
            </a:pPr>
            <a:r>
              <a:rPr lang="en-US" sz="4300">
                <a:solidFill>
                  <a:srgbClr val="DAE5F3"/>
                </a:solidFill>
                <a:latin typeface="Mont Bold"/>
              </a:rPr>
              <a:t>DEMO SESSION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a:ln>
                <a:noFill/>
              </a:ln>
            </p:spPr>
          </p:sp>
          <p:sp>
            <p:nvSpPr>
              <p:cNvPr id="5" name="TextBox 5"/>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086600" y="3542955"/>
            <a:ext cx="4114800" cy="4114800"/>
          </a:xfrm>
          <a:prstGeom prst="rect">
            <a:avLst/>
          </a:prstGeom>
        </p:spPr>
      </p:pic>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79215" y="4343228"/>
            <a:ext cx="1934056" cy="1600545"/>
          </a:xfrm>
          <a:prstGeom prst="rect">
            <a:avLst/>
          </a:prstGeom>
        </p:spPr>
      </p:pic>
      <p:sp>
        <p:nvSpPr>
          <p:cNvPr id="11" name="TextBox 11"/>
          <p:cNvSpPr txBox="1"/>
          <p:nvPr/>
        </p:nvSpPr>
        <p:spPr>
          <a:xfrm>
            <a:off x="1028700" y="809625"/>
            <a:ext cx="16230600" cy="1657350"/>
          </a:xfrm>
          <a:prstGeom prst="rect">
            <a:avLst/>
          </a:prstGeom>
        </p:spPr>
        <p:txBody>
          <a:bodyPr lIns="0" tIns="0" rIns="0" bIns="0" rtlCol="0" anchor="t">
            <a:spAutoFit/>
          </a:bodyPr>
          <a:lstStyle/>
          <a:p>
            <a:pPr algn="ctr">
              <a:lnSpc>
                <a:spcPts val="7679"/>
              </a:lnSpc>
            </a:pPr>
            <a:r>
              <a:rPr lang="en-US" sz="6399" dirty="0">
                <a:solidFill>
                  <a:srgbClr val="151F47"/>
                </a:solidFill>
                <a:latin typeface="Mont Bold"/>
              </a:rPr>
              <a:t>Development and QA</a:t>
            </a:r>
          </a:p>
          <a:p>
            <a:pPr algn="ctr">
              <a:lnSpc>
                <a:spcPts val="3720"/>
              </a:lnSpc>
            </a:pPr>
            <a:r>
              <a:rPr lang="en-US" sz="3100" dirty="0">
                <a:solidFill>
                  <a:srgbClr val="151F47"/>
                </a:solidFill>
                <a:latin typeface="Mont Bold"/>
              </a:rPr>
              <a:t>Environment Issues</a:t>
            </a:r>
          </a:p>
        </p:txBody>
      </p:sp>
      <p:sp>
        <p:nvSpPr>
          <p:cNvPr id="12" name="TextBox 12"/>
          <p:cNvSpPr txBox="1"/>
          <p:nvPr/>
        </p:nvSpPr>
        <p:spPr>
          <a:xfrm>
            <a:off x="6705601" y="8158920"/>
            <a:ext cx="4953000" cy="1661993"/>
          </a:xfrm>
          <a:prstGeom prst="rect">
            <a:avLst/>
          </a:prstGeom>
        </p:spPr>
        <p:txBody>
          <a:bodyPr wrap="square" lIns="0" tIns="0" rIns="0" bIns="0" rtlCol="0" anchor="t">
            <a:spAutoFit/>
          </a:bodyPr>
          <a:lstStyle/>
          <a:p>
            <a:pPr algn="ctr">
              <a:lnSpc>
                <a:spcPts val="6580"/>
              </a:lnSpc>
            </a:pPr>
            <a:r>
              <a:rPr lang="en-US" sz="4700" dirty="0">
                <a:solidFill>
                  <a:srgbClr val="151F47"/>
                </a:solidFill>
                <a:latin typeface="Mont Bold"/>
              </a:rPr>
              <a:t>IWOMM</a:t>
            </a:r>
          </a:p>
          <a:p>
            <a:pPr algn="ctr">
              <a:lnSpc>
                <a:spcPts val="6580"/>
              </a:lnSpc>
            </a:pPr>
            <a:r>
              <a:rPr lang="en-US" sz="4700" dirty="0">
                <a:solidFill>
                  <a:srgbClr val="151F47"/>
                </a:solidFill>
                <a:latin typeface="Mont Bold"/>
              </a:rPr>
              <a:t>Problem</a:t>
            </a:r>
          </a:p>
        </p:txBody>
      </p:sp>
      <p:sp>
        <p:nvSpPr>
          <p:cNvPr id="13" name="TextBox 13"/>
          <p:cNvSpPr txBox="1"/>
          <p:nvPr/>
        </p:nvSpPr>
        <p:spPr>
          <a:xfrm>
            <a:off x="13635630" y="4236786"/>
            <a:ext cx="1591270" cy="1002197"/>
          </a:xfrm>
          <a:prstGeom prst="rect">
            <a:avLst/>
          </a:prstGeom>
        </p:spPr>
        <p:txBody>
          <a:bodyPr lIns="0" tIns="0" rIns="0" bIns="0" rtlCol="0" anchor="t">
            <a:spAutoFit/>
          </a:bodyPr>
          <a:lstStyle/>
          <a:p>
            <a:pPr algn="ctr">
              <a:lnSpc>
                <a:spcPts val="8540"/>
              </a:lnSpc>
            </a:pPr>
            <a:r>
              <a:rPr lang="en-US" sz="4000" dirty="0">
                <a:solidFill>
                  <a:srgbClr val="151F47"/>
                </a:solidFill>
                <a:latin typeface="Mont Bold"/>
              </a:rPr>
              <a:t>app</a:t>
            </a:r>
          </a:p>
        </p:txBody>
      </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18894" y="4608944"/>
            <a:ext cx="1934056" cy="1600545"/>
          </a:xfrm>
          <a:prstGeom prst="rect">
            <a:avLst/>
          </a:prstGeom>
        </p:spPr>
      </p:pic>
      <p:sp>
        <p:nvSpPr>
          <p:cNvPr id="15" name="TextBox 15"/>
          <p:cNvSpPr txBox="1"/>
          <p:nvPr/>
        </p:nvSpPr>
        <p:spPr>
          <a:xfrm>
            <a:off x="2790287" y="4568213"/>
            <a:ext cx="1591270" cy="1002197"/>
          </a:xfrm>
          <a:prstGeom prst="rect">
            <a:avLst/>
          </a:prstGeom>
        </p:spPr>
        <p:txBody>
          <a:bodyPr lIns="0" tIns="0" rIns="0" bIns="0" rtlCol="0" anchor="t">
            <a:spAutoFit/>
          </a:bodyPr>
          <a:lstStyle/>
          <a:p>
            <a:pPr algn="ctr">
              <a:lnSpc>
                <a:spcPts val="8540"/>
              </a:lnSpc>
            </a:pPr>
            <a:r>
              <a:rPr lang="en-US" sz="4800" dirty="0">
                <a:solidFill>
                  <a:srgbClr val="151F47"/>
                </a:solidFill>
                <a:latin typeface="Mont Bold"/>
              </a:rPr>
              <a:t>app</a:t>
            </a:r>
          </a:p>
        </p:txBody>
      </p:sp>
      <p:sp>
        <p:nvSpPr>
          <p:cNvPr id="16" name="AutoShape 16"/>
          <p:cNvSpPr/>
          <p:nvPr/>
        </p:nvSpPr>
        <p:spPr>
          <a:xfrm rot="-187148">
            <a:off x="11199899" y="5069312"/>
            <a:ext cx="2026665" cy="0"/>
          </a:xfrm>
          <a:prstGeom prst="line">
            <a:avLst/>
          </a:prstGeom>
          <a:ln w="38100" cap="flat">
            <a:solidFill>
              <a:srgbClr val="58C1D7"/>
            </a:solidFill>
            <a:prstDash val="solid"/>
            <a:headEnd type="none" w="sm" len="sm"/>
            <a:tailEnd type="triangle" w="lg" len="med"/>
          </a:ln>
        </p:spPr>
      </p:sp>
      <p:sp>
        <p:nvSpPr>
          <p:cNvPr id="17" name="AutoShape 17"/>
          <p:cNvSpPr/>
          <p:nvPr/>
        </p:nvSpPr>
        <p:spPr>
          <a:xfrm rot="10199793">
            <a:off x="4729739" y="4790567"/>
            <a:ext cx="2355522" cy="0"/>
          </a:xfrm>
          <a:prstGeom prst="line">
            <a:avLst/>
          </a:prstGeom>
          <a:ln w="38100" cap="flat">
            <a:solidFill>
              <a:srgbClr val="58C1D7"/>
            </a:solidFill>
            <a:prstDash val="solid"/>
            <a:headEnd type="none" w="sm" len="sm"/>
            <a:tailEnd type="triangle" w="lg" len="med"/>
          </a:ln>
        </p:spPr>
      </p:sp>
      <p:sp>
        <p:nvSpPr>
          <p:cNvPr id="18" name="TextBox 18"/>
          <p:cNvSpPr txBox="1"/>
          <p:nvPr/>
        </p:nvSpPr>
        <p:spPr>
          <a:xfrm>
            <a:off x="13575673" y="6085663"/>
            <a:ext cx="1741140" cy="830889"/>
          </a:xfrm>
          <a:prstGeom prst="rect">
            <a:avLst/>
          </a:prstGeom>
        </p:spPr>
        <p:txBody>
          <a:bodyPr lIns="0" tIns="0" rIns="0" bIns="0" rtlCol="0" anchor="t">
            <a:spAutoFit/>
          </a:bodyPr>
          <a:lstStyle/>
          <a:p>
            <a:pPr algn="ctr">
              <a:lnSpc>
                <a:spcPts val="3027"/>
              </a:lnSpc>
            </a:pPr>
            <a:r>
              <a:rPr lang="en-US" sz="2162" dirty="0">
                <a:solidFill>
                  <a:srgbClr val="151F47"/>
                </a:solidFill>
                <a:latin typeface="Mont Bold"/>
              </a:rPr>
              <a:t>java8</a:t>
            </a:r>
          </a:p>
          <a:p>
            <a:pPr algn="ctr">
              <a:lnSpc>
                <a:spcPts val="3027"/>
              </a:lnSpc>
            </a:pPr>
            <a:r>
              <a:rPr lang="en-US" sz="2162" dirty="0">
                <a:solidFill>
                  <a:srgbClr val="151F47"/>
                </a:solidFill>
                <a:latin typeface="Mont Bold"/>
              </a:rPr>
              <a:t>packages1.0</a:t>
            </a:r>
          </a:p>
        </p:txBody>
      </p:sp>
      <p:sp>
        <p:nvSpPr>
          <p:cNvPr id="19" name="TextBox 19"/>
          <p:cNvSpPr txBox="1"/>
          <p:nvPr/>
        </p:nvSpPr>
        <p:spPr>
          <a:xfrm>
            <a:off x="2537782" y="6316832"/>
            <a:ext cx="1791891" cy="830889"/>
          </a:xfrm>
          <a:prstGeom prst="rect">
            <a:avLst/>
          </a:prstGeom>
        </p:spPr>
        <p:txBody>
          <a:bodyPr lIns="0" tIns="0" rIns="0" bIns="0" rtlCol="0" anchor="t">
            <a:spAutoFit/>
          </a:bodyPr>
          <a:lstStyle/>
          <a:p>
            <a:pPr algn="ctr">
              <a:lnSpc>
                <a:spcPts val="3027"/>
              </a:lnSpc>
            </a:pPr>
            <a:r>
              <a:rPr lang="en-US" sz="2162">
                <a:solidFill>
                  <a:srgbClr val="151F47"/>
                </a:solidFill>
                <a:latin typeface="Mont Bold"/>
              </a:rPr>
              <a:t>java17</a:t>
            </a:r>
          </a:p>
          <a:p>
            <a:pPr algn="ctr">
              <a:lnSpc>
                <a:spcPts val="3027"/>
              </a:lnSpc>
            </a:pPr>
            <a:r>
              <a:rPr lang="en-US" sz="2162">
                <a:solidFill>
                  <a:srgbClr val="151F47"/>
                </a:solidFill>
                <a:latin typeface="Mont Bold"/>
              </a:rPr>
              <a:t>packages5.0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srcRect l="9771" t="40594" b="14626"/>
          <a:stretch>
            <a:fillRect/>
          </a:stretch>
        </p:blipFill>
        <p:spPr>
          <a:xfrm>
            <a:off x="0" y="0"/>
            <a:ext cx="18288000" cy="6052569"/>
          </a:xfrm>
          <a:prstGeom prst="rect">
            <a:avLst/>
          </a:prstGeom>
        </p:spPr>
      </p:pic>
      <p:grpSp>
        <p:nvGrpSpPr>
          <p:cNvPr id="10" name="Group 10"/>
          <p:cNvGrpSpPr/>
          <p:nvPr/>
        </p:nvGrpSpPr>
        <p:grpSpPr>
          <a:xfrm>
            <a:off x="1028700" y="3750772"/>
            <a:ext cx="7506406" cy="5507528"/>
            <a:chOff x="0" y="0"/>
            <a:chExt cx="1976996" cy="1450542"/>
          </a:xfrm>
        </p:grpSpPr>
        <p:sp>
          <p:nvSpPr>
            <p:cNvPr id="11" name="Freeform 11"/>
            <p:cNvSpPr/>
            <p:nvPr/>
          </p:nvSpPr>
          <p:spPr>
            <a:xfrm>
              <a:off x="0" y="0"/>
              <a:ext cx="1976996" cy="1450542"/>
            </a:xfrm>
            <a:custGeom>
              <a:avLst/>
              <a:gdLst/>
              <a:ahLst/>
              <a:cxnLst/>
              <a:rect l="l" t="t" r="r" b="b"/>
              <a:pathLst>
                <a:path w="1976996" h="1450542">
                  <a:moveTo>
                    <a:pt x="0" y="0"/>
                  </a:moveTo>
                  <a:lnTo>
                    <a:pt x="1976996" y="0"/>
                  </a:lnTo>
                  <a:lnTo>
                    <a:pt x="1976996" y="1450542"/>
                  </a:lnTo>
                  <a:lnTo>
                    <a:pt x="0" y="1450542"/>
                  </a:lnTo>
                  <a:close/>
                </a:path>
              </a:pathLst>
            </a:custGeom>
            <a:solidFill>
              <a:srgbClr val="BEC9D7"/>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3" name="Group 13"/>
          <p:cNvGrpSpPr/>
          <p:nvPr/>
        </p:nvGrpSpPr>
        <p:grpSpPr>
          <a:xfrm>
            <a:off x="3049456" y="6201711"/>
            <a:ext cx="5607388" cy="1615753"/>
            <a:chOff x="0" y="0"/>
            <a:chExt cx="7476518" cy="2154337"/>
          </a:xfrm>
        </p:grpSpPr>
        <p:sp>
          <p:nvSpPr>
            <p:cNvPr id="14" name="TextBox 14"/>
            <p:cNvSpPr txBox="1"/>
            <p:nvPr/>
          </p:nvSpPr>
          <p:spPr>
            <a:xfrm>
              <a:off x="0" y="-209550"/>
              <a:ext cx="7476518" cy="1339850"/>
            </a:xfrm>
            <a:prstGeom prst="rect">
              <a:avLst/>
            </a:prstGeom>
          </p:spPr>
          <p:txBody>
            <a:bodyPr lIns="0" tIns="0" rIns="0" bIns="0" rtlCol="0" anchor="t">
              <a:spAutoFit/>
            </a:bodyPr>
            <a:lstStyle/>
            <a:p>
              <a:pPr>
                <a:lnSpc>
                  <a:spcPts val="6720"/>
                </a:lnSpc>
              </a:pPr>
              <a:r>
                <a:rPr lang="en-US" sz="5600">
                  <a:solidFill>
                    <a:srgbClr val="151F47"/>
                  </a:solidFill>
                  <a:latin typeface="Mont Bold"/>
                </a:rPr>
                <a:t>Solution</a:t>
              </a:r>
            </a:p>
          </p:txBody>
        </p:sp>
        <p:sp>
          <p:nvSpPr>
            <p:cNvPr id="15" name="TextBox 15"/>
            <p:cNvSpPr txBox="1"/>
            <p:nvPr/>
          </p:nvSpPr>
          <p:spPr>
            <a:xfrm>
              <a:off x="0" y="1636812"/>
              <a:ext cx="7476518" cy="517525"/>
            </a:xfrm>
            <a:prstGeom prst="rect">
              <a:avLst/>
            </a:prstGeom>
          </p:spPr>
          <p:txBody>
            <a:bodyPr lIns="0" tIns="0" rIns="0" bIns="0" rtlCol="0" anchor="t">
              <a:spAutoFit/>
            </a:bodyPr>
            <a:lstStyle/>
            <a:p>
              <a:pPr marL="0" lvl="0" indent="0" algn="l">
                <a:lnSpc>
                  <a:spcPts val="2999"/>
                </a:lnSpc>
                <a:spcBef>
                  <a:spcPct val="0"/>
                </a:spcBef>
              </a:pPr>
              <a:endParaRPr/>
            </a:p>
          </p:txBody>
        </p:sp>
      </p:grpSp>
      <p:grpSp>
        <p:nvGrpSpPr>
          <p:cNvPr id="22" name="Group 22"/>
          <p:cNvGrpSpPr/>
          <p:nvPr/>
        </p:nvGrpSpPr>
        <p:grpSpPr>
          <a:xfrm>
            <a:off x="9681620" y="6722918"/>
            <a:ext cx="7577680" cy="511679"/>
            <a:chOff x="0" y="-104095"/>
            <a:chExt cx="10103573" cy="682238"/>
          </a:xfrm>
        </p:grpSpPr>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24" name="TextBox 24"/>
            <p:cNvSpPr txBox="1"/>
            <p:nvPr/>
          </p:nvSpPr>
          <p:spPr>
            <a:xfrm>
              <a:off x="726983" y="-104095"/>
              <a:ext cx="9376590" cy="682238"/>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151F47"/>
                  </a:solidFill>
                  <a:latin typeface="Mont Bold"/>
                </a:rPr>
                <a:t>Adapt DevOps Culture</a:t>
              </a:r>
            </a:p>
          </p:txBody>
        </p:sp>
      </p:grpSp>
      <p:sp>
        <p:nvSpPr>
          <p:cNvPr id="25" name="TextBox 24">
            <a:extLst>
              <a:ext uri="{FF2B5EF4-FFF2-40B4-BE49-F238E27FC236}">
                <a16:creationId xmlns:a16="http://schemas.microsoft.com/office/drawing/2014/main" id="{1941309F-8B3F-CFA5-3687-606FA8E3CB51}"/>
              </a:ext>
            </a:extLst>
          </p:cNvPr>
          <p:cNvSpPr txBox="1"/>
          <p:nvPr/>
        </p:nvSpPr>
        <p:spPr>
          <a:xfrm>
            <a:off x="10133112" y="7322901"/>
            <a:ext cx="7126188" cy="2215991"/>
          </a:xfrm>
          <a:prstGeom prst="rect">
            <a:avLst/>
          </a:prstGeom>
          <a:noFill/>
        </p:spPr>
        <p:txBody>
          <a:bodyPr wrap="square" rtlCol="0">
            <a:spAutoFit/>
          </a:bodyPr>
          <a:lstStyle/>
          <a:p>
            <a:r>
              <a:rPr lang="en-US" sz="2000" dirty="0"/>
              <a:t>DevOps is a set of practices that combines software development (Dev) and IT operations (Ops). It aims to shorten the systems development life cycle and provide continuous delivery with high software quality. DevOps is complementary with Agile software development; several DevOps aspects came from Agile methodology.</a:t>
            </a:r>
            <a:endParaRPr lang="en-GB" sz="2000" dirty="0"/>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151F4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151F4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pic>
        <p:nvPicPr>
          <p:cNvPr id="9" name="Picture 9"/>
          <p:cNvPicPr>
            <a:picLocks noChangeAspect="1"/>
          </p:cNvPicPr>
          <p:nvPr/>
        </p:nvPicPr>
        <p:blipFill>
          <a:blip r:embed="rId2"/>
          <a:srcRect l="9771" t="40594" b="14626"/>
          <a:stretch>
            <a:fillRect/>
          </a:stretch>
        </p:blipFill>
        <p:spPr>
          <a:xfrm>
            <a:off x="0" y="0"/>
            <a:ext cx="18288000" cy="6052569"/>
          </a:xfrm>
          <a:prstGeom prst="rect">
            <a:avLst/>
          </a:prstGeom>
        </p:spPr>
      </p:pic>
      <p:grpSp>
        <p:nvGrpSpPr>
          <p:cNvPr id="10" name="Group 10"/>
          <p:cNvGrpSpPr/>
          <p:nvPr/>
        </p:nvGrpSpPr>
        <p:grpSpPr>
          <a:xfrm>
            <a:off x="1028700" y="3750772"/>
            <a:ext cx="7506406" cy="5507528"/>
            <a:chOff x="0" y="0"/>
            <a:chExt cx="1976996" cy="1450542"/>
          </a:xfrm>
        </p:grpSpPr>
        <p:sp>
          <p:nvSpPr>
            <p:cNvPr id="11" name="Freeform 11"/>
            <p:cNvSpPr/>
            <p:nvPr/>
          </p:nvSpPr>
          <p:spPr>
            <a:xfrm>
              <a:off x="0" y="0"/>
              <a:ext cx="1976996" cy="1450542"/>
            </a:xfrm>
            <a:custGeom>
              <a:avLst/>
              <a:gdLst/>
              <a:ahLst/>
              <a:cxnLst/>
              <a:rect l="l" t="t" r="r" b="b"/>
              <a:pathLst>
                <a:path w="1976996" h="1450542">
                  <a:moveTo>
                    <a:pt x="0" y="0"/>
                  </a:moveTo>
                  <a:lnTo>
                    <a:pt x="1976996" y="0"/>
                  </a:lnTo>
                  <a:lnTo>
                    <a:pt x="1976996" y="1450542"/>
                  </a:lnTo>
                  <a:lnTo>
                    <a:pt x="0" y="1450542"/>
                  </a:lnTo>
                  <a:close/>
                </a:path>
              </a:pathLst>
            </a:custGeom>
            <a:solidFill>
              <a:srgbClr val="BEC9D7"/>
            </a:solidFill>
          </p:spPr>
        </p:sp>
        <p:sp>
          <p:nvSpPr>
            <p:cNvPr id="12" name="TextBox 12"/>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3" name="Group 13"/>
          <p:cNvGrpSpPr/>
          <p:nvPr/>
        </p:nvGrpSpPr>
        <p:grpSpPr>
          <a:xfrm>
            <a:off x="3049456" y="6201711"/>
            <a:ext cx="5607388" cy="1615753"/>
            <a:chOff x="0" y="0"/>
            <a:chExt cx="7476518" cy="2154337"/>
          </a:xfrm>
        </p:grpSpPr>
        <p:sp>
          <p:nvSpPr>
            <p:cNvPr id="14" name="TextBox 14"/>
            <p:cNvSpPr txBox="1"/>
            <p:nvPr/>
          </p:nvSpPr>
          <p:spPr>
            <a:xfrm>
              <a:off x="0" y="-209550"/>
              <a:ext cx="7476518" cy="1339850"/>
            </a:xfrm>
            <a:prstGeom prst="rect">
              <a:avLst/>
            </a:prstGeom>
          </p:spPr>
          <p:txBody>
            <a:bodyPr lIns="0" tIns="0" rIns="0" bIns="0" rtlCol="0" anchor="t">
              <a:spAutoFit/>
            </a:bodyPr>
            <a:lstStyle/>
            <a:p>
              <a:pPr>
                <a:lnSpc>
                  <a:spcPts val="6720"/>
                </a:lnSpc>
              </a:pPr>
              <a:r>
                <a:rPr lang="en-US" sz="5600" dirty="0">
                  <a:solidFill>
                    <a:srgbClr val="151F47"/>
                  </a:solidFill>
                  <a:latin typeface="Mont Bold"/>
                </a:rPr>
                <a:t>Solution</a:t>
              </a:r>
            </a:p>
          </p:txBody>
        </p:sp>
        <p:sp>
          <p:nvSpPr>
            <p:cNvPr id="15" name="TextBox 15"/>
            <p:cNvSpPr txBox="1"/>
            <p:nvPr/>
          </p:nvSpPr>
          <p:spPr>
            <a:xfrm>
              <a:off x="0" y="1636812"/>
              <a:ext cx="7476518" cy="517525"/>
            </a:xfrm>
            <a:prstGeom prst="rect">
              <a:avLst/>
            </a:prstGeom>
          </p:spPr>
          <p:txBody>
            <a:bodyPr lIns="0" tIns="0" rIns="0" bIns="0" rtlCol="0" anchor="t">
              <a:spAutoFit/>
            </a:bodyPr>
            <a:lstStyle/>
            <a:p>
              <a:pPr marL="0" lvl="0" indent="0" algn="l">
                <a:lnSpc>
                  <a:spcPts val="2999"/>
                </a:lnSpc>
                <a:spcBef>
                  <a:spcPct val="0"/>
                </a:spcBef>
              </a:pPr>
              <a:endParaRPr/>
            </a:p>
          </p:txBody>
        </p:sp>
      </p:grpSp>
      <p:grpSp>
        <p:nvGrpSpPr>
          <p:cNvPr id="16" name="Group 16"/>
          <p:cNvGrpSpPr/>
          <p:nvPr/>
        </p:nvGrpSpPr>
        <p:grpSpPr>
          <a:xfrm>
            <a:off x="9681620" y="8201706"/>
            <a:ext cx="7577680" cy="432436"/>
            <a:chOff x="0" y="0"/>
            <a:chExt cx="10103573" cy="576581"/>
          </a:xfrm>
        </p:grpSpPr>
        <p:pic>
          <p:nvPicPr>
            <p:cNvPr id="17" name="Picture 1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18" name="TextBox 18"/>
            <p:cNvSpPr txBox="1"/>
            <p:nvPr/>
          </p:nvSpPr>
          <p:spPr>
            <a:xfrm>
              <a:off x="726983" y="-180975"/>
              <a:ext cx="9376590" cy="757556"/>
            </a:xfrm>
            <a:prstGeom prst="rect">
              <a:avLst/>
            </a:prstGeom>
          </p:spPr>
          <p:txBody>
            <a:bodyPr lIns="0" tIns="0" rIns="0" bIns="0" rtlCol="0" anchor="t">
              <a:spAutoFit/>
            </a:bodyPr>
            <a:lstStyle/>
            <a:p>
              <a:pPr marL="0" lvl="0" indent="0" algn="l">
                <a:lnSpc>
                  <a:spcPts val="4349"/>
                </a:lnSpc>
                <a:spcBef>
                  <a:spcPct val="0"/>
                </a:spcBef>
              </a:pPr>
              <a:r>
                <a:rPr lang="en-US" sz="2899">
                  <a:solidFill>
                    <a:srgbClr val="151F47"/>
                  </a:solidFill>
                  <a:latin typeface="Mont Bold"/>
                </a:rPr>
                <a:t>communication</a:t>
              </a:r>
            </a:p>
          </p:txBody>
        </p:sp>
      </p:grpSp>
      <p:grpSp>
        <p:nvGrpSpPr>
          <p:cNvPr id="19" name="Group 19"/>
          <p:cNvGrpSpPr/>
          <p:nvPr/>
        </p:nvGrpSpPr>
        <p:grpSpPr>
          <a:xfrm>
            <a:off x="9681620" y="7501347"/>
            <a:ext cx="7577680" cy="417196"/>
            <a:chOff x="0" y="0"/>
            <a:chExt cx="10103573" cy="556261"/>
          </a:xfrm>
        </p:grpSpPr>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21" name="TextBox 21"/>
            <p:cNvSpPr txBox="1"/>
            <p:nvPr/>
          </p:nvSpPr>
          <p:spPr>
            <a:xfrm>
              <a:off x="726983" y="-180975"/>
              <a:ext cx="9376590" cy="737236"/>
            </a:xfrm>
            <a:prstGeom prst="rect">
              <a:avLst/>
            </a:prstGeom>
          </p:spPr>
          <p:txBody>
            <a:bodyPr lIns="0" tIns="0" rIns="0" bIns="0" rtlCol="0" anchor="t">
              <a:spAutoFit/>
            </a:bodyPr>
            <a:lstStyle/>
            <a:p>
              <a:pPr marL="0" lvl="0" indent="0" algn="l">
                <a:lnSpc>
                  <a:spcPts val="4199"/>
                </a:lnSpc>
                <a:spcBef>
                  <a:spcPct val="0"/>
                </a:spcBef>
              </a:pPr>
              <a:r>
                <a:rPr lang="en-US" sz="2799">
                  <a:solidFill>
                    <a:srgbClr val="151F47"/>
                  </a:solidFill>
                  <a:latin typeface="Mont Bold"/>
                </a:rPr>
                <a:t>collaboration</a:t>
              </a:r>
            </a:p>
          </p:txBody>
        </p:sp>
      </p:grpSp>
      <p:grpSp>
        <p:nvGrpSpPr>
          <p:cNvPr id="22" name="Group 22"/>
          <p:cNvGrpSpPr/>
          <p:nvPr/>
        </p:nvGrpSpPr>
        <p:grpSpPr>
          <a:xfrm>
            <a:off x="9681620" y="6800989"/>
            <a:ext cx="7577680" cy="417196"/>
            <a:chOff x="0" y="0"/>
            <a:chExt cx="10103573" cy="556261"/>
          </a:xfrm>
        </p:grpSpPr>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23818"/>
              <a:ext cx="427345" cy="427345"/>
            </a:xfrm>
            <a:prstGeom prst="rect">
              <a:avLst/>
            </a:prstGeom>
          </p:spPr>
        </p:pic>
        <p:sp>
          <p:nvSpPr>
            <p:cNvPr id="24" name="TextBox 24"/>
            <p:cNvSpPr txBox="1"/>
            <p:nvPr/>
          </p:nvSpPr>
          <p:spPr>
            <a:xfrm>
              <a:off x="726983" y="-180975"/>
              <a:ext cx="9376590" cy="737236"/>
            </a:xfrm>
            <a:prstGeom prst="rect">
              <a:avLst/>
            </a:prstGeom>
          </p:spPr>
          <p:txBody>
            <a:bodyPr lIns="0" tIns="0" rIns="0" bIns="0" rtlCol="0" anchor="t">
              <a:spAutoFit/>
            </a:bodyPr>
            <a:lstStyle/>
            <a:p>
              <a:pPr marL="0" lvl="0" indent="0" algn="l">
                <a:lnSpc>
                  <a:spcPts val="4199"/>
                </a:lnSpc>
                <a:spcBef>
                  <a:spcPct val="0"/>
                </a:spcBef>
              </a:pPr>
              <a:r>
                <a:rPr lang="en-US" sz="2799" dirty="0">
                  <a:solidFill>
                    <a:srgbClr val="151F47"/>
                  </a:solidFill>
                  <a:latin typeface="Mont Bold"/>
                </a:rPr>
                <a:t>automation</a:t>
              </a:r>
            </a:p>
          </p:txBody>
        </p:sp>
      </p:grpSp>
      <p:pic>
        <p:nvPicPr>
          <p:cNvPr id="25" name="Picture 24">
            <a:extLst>
              <a:ext uri="{FF2B5EF4-FFF2-40B4-BE49-F238E27FC236}">
                <a16:creationId xmlns:a16="http://schemas.microsoft.com/office/drawing/2014/main" id="{EF580033-B5E6-7C61-9F77-B4168B9526A5}"/>
              </a:ext>
            </a:extLst>
          </p:cNvPr>
          <p:cNvPicPr>
            <a:picLocks noChangeAspect="1"/>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211740" y="6223976"/>
            <a:ext cx="5033639" cy="2590470"/>
          </a:xfrm>
          <a:prstGeom prst="rect">
            <a:avLst/>
          </a:prstGeom>
        </p:spPr>
      </p:pic>
    </p:spTree>
    <p:extLst>
      <p:ext uri="{BB962C8B-B14F-4D97-AF65-F5344CB8AC3E}">
        <p14:creationId xmlns:p14="http://schemas.microsoft.com/office/powerpoint/2010/main" val="57768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F7FF825E-EBEC-5278-55FE-20FA3F4C487E}"/>
              </a:ext>
            </a:extLst>
          </p:cNvPr>
          <p:cNvSpPr txBox="1"/>
          <p:nvPr/>
        </p:nvSpPr>
        <p:spPr>
          <a:xfrm>
            <a:off x="1028700" y="809625"/>
            <a:ext cx="16230600" cy="1462580"/>
          </a:xfrm>
          <a:prstGeom prst="rect">
            <a:avLst/>
          </a:prstGeom>
        </p:spPr>
        <p:txBody>
          <a:bodyPr lIns="0" tIns="0" rIns="0" bIns="0" rtlCol="0" anchor="t">
            <a:spAutoFit/>
          </a:bodyPr>
          <a:lstStyle/>
          <a:p>
            <a:pPr algn="ctr">
              <a:lnSpc>
                <a:spcPts val="7679"/>
              </a:lnSpc>
            </a:pPr>
            <a:r>
              <a:rPr lang="en-US" sz="6399" dirty="0">
                <a:solidFill>
                  <a:srgbClr val="151F47"/>
                </a:solidFill>
                <a:latin typeface="Mont Bold"/>
              </a:rPr>
              <a:t>DevOps Best Practices</a:t>
            </a:r>
          </a:p>
          <a:p>
            <a:pPr algn="ctr">
              <a:lnSpc>
                <a:spcPts val="3720"/>
              </a:lnSpc>
            </a:pPr>
            <a:r>
              <a:rPr lang="en-US" sz="3100" dirty="0">
                <a:solidFill>
                  <a:srgbClr val="151F47"/>
                </a:solidFill>
                <a:latin typeface="Mont Bold"/>
              </a:rPr>
              <a:t>Environment Issues</a:t>
            </a:r>
          </a:p>
        </p:txBody>
      </p:sp>
      <p:sp>
        <p:nvSpPr>
          <p:cNvPr id="4" name="TextBox 3">
            <a:extLst>
              <a:ext uri="{FF2B5EF4-FFF2-40B4-BE49-F238E27FC236}">
                <a16:creationId xmlns:a16="http://schemas.microsoft.com/office/drawing/2014/main" id="{925AEC36-52E7-92A9-DF32-13B8263563C8}"/>
              </a:ext>
            </a:extLst>
          </p:cNvPr>
          <p:cNvSpPr txBox="1"/>
          <p:nvPr/>
        </p:nvSpPr>
        <p:spPr>
          <a:xfrm>
            <a:off x="2514600" y="3238500"/>
            <a:ext cx="9144000" cy="4462760"/>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a:solidFill>
                  <a:srgbClr val="151F47"/>
                </a:solidFill>
                <a:latin typeface="Mont Bold"/>
              </a:rPr>
              <a:t>Continuous Development</a:t>
            </a:r>
          </a:p>
          <a:p>
            <a:pPr marL="457200" indent="-457200">
              <a:lnSpc>
                <a:spcPct val="150000"/>
              </a:lnSpc>
              <a:buFont typeface="Arial" panose="020B0604020202020204" pitchFamily="34" charset="0"/>
              <a:buChar char="•"/>
            </a:pPr>
            <a:r>
              <a:rPr lang="en-US" sz="3200" dirty="0">
                <a:solidFill>
                  <a:srgbClr val="151F47"/>
                </a:solidFill>
                <a:latin typeface="Mont Bold"/>
              </a:rPr>
              <a:t>Continuous Integration</a:t>
            </a:r>
          </a:p>
          <a:p>
            <a:pPr marL="457200" indent="-457200">
              <a:lnSpc>
                <a:spcPct val="150000"/>
              </a:lnSpc>
              <a:buFont typeface="Arial" panose="020B0604020202020204" pitchFamily="34" charset="0"/>
              <a:buChar char="•"/>
            </a:pPr>
            <a:r>
              <a:rPr lang="en-US" sz="3200" dirty="0">
                <a:solidFill>
                  <a:srgbClr val="151F47"/>
                </a:solidFill>
                <a:latin typeface="Mont Bold"/>
              </a:rPr>
              <a:t>Continuous Testing</a:t>
            </a:r>
          </a:p>
          <a:p>
            <a:pPr marL="457200" indent="-457200">
              <a:lnSpc>
                <a:spcPct val="150000"/>
              </a:lnSpc>
              <a:buFont typeface="Arial" panose="020B0604020202020204" pitchFamily="34" charset="0"/>
              <a:buChar char="•"/>
            </a:pPr>
            <a:r>
              <a:rPr lang="en-US" sz="3200" dirty="0">
                <a:solidFill>
                  <a:srgbClr val="151F47"/>
                </a:solidFill>
                <a:latin typeface="Mont Bold"/>
              </a:rPr>
              <a:t>Continuous Delivery</a:t>
            </a:r>
          </a:p>
          <a:p>
            <a:pPr marL="457200" indent="-457200">
              <a:lnSpc>
                <a:spcPct val="150000"/>
              </a:lnSpc>
              <a:buFont typeface="Arial" panose="020B0604020202020204" pitchFamily="34" charset="0"/>
              <a:buChar char="•"/>
            </a:pPr>
            <a:r>
              <a:rPr lang="en-US" sz="3200" dirty="0">
                <a:solidFill>
                  <a:srgbClr val="151F47"/>
                </a:solidFill>
                <a:latin typeface="Mont Bold"/>
              </a:rPr>
              <a:t>Security</a:t>
            </a:r>
          </a:p>
          <a:p>
            <a:pPr>
              <a:lnSpc>
                <a:spcPct val="150000"/>
              </a:lnSpc>
            </a:pPr>
            <a:endParaRPr lang="en-US" sz="3200" dirty="0">
              <a:solidFill>
                <a:srgbClr val="151F47"/>
              </a:solidFill>
              <a:latin typeface="Mont Bold"/>
            </a:endParaRPr>
          </a:p>
        </p:txBody>
      </p:sp>
      <p:sp>
        <p:nvSpPr>
          <p:cNvPr id="6" name="TextBox 5">
            <a:extLst>
              <a:ext uri="{FF2B5EF4-FFF2-40B4-BE49-F238E27FC236}">
                <a16:creationId xmlns:a16="http://schemas.microsoft.com/office/drawing/2014/main" id="{AFF1A8B9-260B-0228-C1F7-E1BEE7FFDC6E}"/>
              </a:ext>
            </a:extLst>
          </p:cNvPr>
          <p:cNvSpPr txBox="1"/>
          <p:nvPr/>
        </p:nvSpPr>
        <p:spPr>
          <a:xfrm>
            <a:off x="10134600" y="3238500"/>
            <a:ext cx="9144000" cy="2985433"/>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3200" dirty="0">
                <a:solidFill>
                  <a:srgbClr val="151F47"/>
                </a:solidFill>
                <a:latin typeface="Mont Bold"/>
              </a:rPr>
              <a:t>Continuous Deployment</a:t>
            </a:r>
          </a:p>
          <a:p>
            <a:pPr marL="457200" indent="-457200">
              <a:lnSpc>
                <a:spcPct val="150000"/>
              </a:lnSpc>
              <a:buFont typeface="Arial" panose="020B0604020202020204" pitchFamily="34" charset="0"/>
              <a:buChar char="•"/>
            </a:pPr>
            <a:r>
              <a:rPr lang="en-US" sz="3200" dirty="0">
                <a:solidFill>
                  <a:srgbClr val="151F47"/>
                </a:solidFill>
                <a:latin typeface="Mont Bold"/>
              </a:rPr>
              <a:t>Infrastructure Automation</a:t>
            </a:r>
          </a:p>
          <a:p>
            <a:pPr marL="457200" indent="-457200">
              <a:lnSpc>
                <a:spcPct val="150000"/>
              </a:lnSpc>
              <a:buFont typeface="Arial" panose="020B0604020202020204" pitchFamily="34" charset="0"/>
              <a:buChar char="•"/>
            </a:pPr>
            <a:r>
              <a:rPr lang="en-US" sz="3200" dirty="0">
                <a:solidFill>
                  <a:srgbClr val="151F47"/>
                </a:solidFill>
                <a:latin typeface="Mont Bold"/>
              </a:rPr>
              <a:t>Configuration Management</a:t>
            </a:r>
          </a:p>
          <a:p>
            <a:pPr marL="457200" indent="-457200">
              <a:lnSpc>
                <a:spcPct val="150000"/>
              </a:lnSpc>
              <a:buFont typeface="Arial" panose="020B0604020202020204" pitchFamily="34" charset="0"/>
              <a:buChar char="•"/>
            </a:pPr>
            <a:r>
              <a:rPr lang="en-US" sz="3200" dirty="0">
                <a:solidFill>
                  <a:srgbClr val="151F47"/>
                </a:solidFill>
                <a:latin typeface="Mont Bold"/>
              </a:rPr>
              <a:t>Continuous Monitoring</a:t>
            </a:r>
          </a:p>
        </p:txBody>
      </p:sp>
    </p:spTree>
    <p:extLst>
      <p:ext uri="{BB962C8B-B14F-4D97-AF65-F5344CB8AC3E}">
        <p14:creationId xmlns:p14="http://schemas.microsoft.com/office/powerpoint/2010/main" val="954491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1" y="8439654"/>
            <a:ext cx="930281" cy="81864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8439654"/>
            <a:ext cx="930281" cy="81864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7373975"/>
            <a:ext cx="977067" cy="85981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49970" y="320041"/>
            <a:ext cx="2988060" cy="2498765"/>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9260" y="8439654"/>
            <a:ext cx="930281" cy="81864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09185" y="3929452"/>
            <a:ext cx="2255421" cy="17253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90600">
            <a:off x="2036898" y="1765757"/>
            <a:ext cx="6189578" cy="478145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09352" y="6850524"/>
            <a:ext cx="3349949" cy="2407776"/>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91234" y="3851016"/>
            <a:ext cx="1882266" cy="1882266"/>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64606" y="7314983"/>
            <a:ext cx="2935521" cy="2249343"/>
          </a:xfrm>
          <a:prstGeom prst="rect">
            <a:avLst/>
          </a:prstGeom>
        </p:spPr>
      </p:pic>
      <p:sp>
        <p:nvSpPr>
          <p:cNvPr id="14" name="AutoShape 14"/>
          <p:cNvSpPr/>
          <p:nvPr/>
        </p:nvSpPr>
        <p:spPr>
          <a:xfrm rot="2700000">
            <a:off x="12159551" y="6428483"/>
            <a:ext cx="2324405" cy="0"/>
          </a:xfrm>
          <a:prstGeom prst="line">
            <a:avLst/>
          </a:prstGeom>
          <a:ln w="47625" cap="flat">
            <a:solidFill>
              <a:srgbClr val="000000"/>
            </a:solidFill>
            <a:prstDash val="solid"/>
            <a:headEnd type="none" w="sm" len="sm"/>
            <a:tailEnd type="triangle" w="lg" len="med"/>
          </a:ln>
        </p:spPr>
      </p:sp>
      <p:sp>
        <p:nvSpPr>
          <p:cNvPr id="15" name="AutoShape 15"/>
          <p:cNvSpPr/>
          <p:nvPr/>
        </p:nvSpPr>
        <p:spPr>
          <a:xfrm rot="8269850">
            <a:off x="7028303" y="3265088"/>
            <a:ext cx="1792386" cy="0"/>
          </a:xfrm>
          <a:prstGeom prst="line">
            <a:avLst/>
          </a:prstGeom>
          <a:ln w="47625" cap="flat">
            <a:solidFill>
              <a:srgbClr val="000000"/>
            </a:solidFill>
            <a:prstDash val="solid"/>
            <a:headEnd type="none" w="sm" len="sm"/>
            <a:tailEnd type="triangle" w="lg" len="med"/>
          </a:ln>
        </p:spPr>
      </p:sp>
      <p:sp>
        <p:nvSpPr>
          <p:cNvPr id="16" name="AutoShape 16"/>
          <p:cNvSpPr/>
          <p:nvPr/>
        </p:nvSpPr>
        <p:spPr>
          <a:xfrm rot="-10800000">
            <a:off x="3890364" y="8723135"/>
            <a:ext cx="4331367" cy="0"/>
          </a:xfrm>
          <a:prstGeom prst="line">
            <a:avLst/>
          </a:prstGeom>
          <a:ln w="47625" cap="flat">
            <a:solidFill>
              <a:srgbClr val="000000"/>
            </a:solidFill>
            <a:prstDash val="solid"/>
            <a:headEnd type="none" w="sm" len="sm"/>
            <a:tailEnd type="triangle" w="lg" len="med"/>
          </a:ln>
        </p:spPr>
      </p:sp>
      <p:sp>
        <p:nvSpPr>
          <p:cNvPr id="17" name="AutoShape 17"/>
          <p:cNvSpPr/>
          <p:nvPr/>
        </p:nvSpPr>
        <p:spPr>
          <a:xfrm rot="7884039">
            <a:off x="9449070" y="6430344"/>
            <a:ext cx="2263473" cy="0"/>
          </a:xfrm>
          <a:prstGeom prst="line">
            <a:avLst/>
          </a:prstGeom>
          <a:ln w="47625" cap="flat">
            <a:solidFill>
              <a:srgbClr val="000000"/>
            </a:solidFill>
            <a:prstDash val="solid"/>
            <a:headEnd type="none" w="sm" len="sm"/>
            <a:tailEnd type="triangle" w="lg" len="med"/>
          </a:ln>
        </p:spPr>
      </p:sp>
      <p:sp>
        <p:nvSpPr>
          <p:cNvPr id="21" name="TextBox 21"/>
          <p:cNvSpPr txBox="1"/>
          <p:nvPr/>
        </p:nvSpPr>
        <p:spPr>
          <a:xfrm>
            <a:off x="-1749972" y="2597534"/>
            <a:ext cx="7430532" cy="466474"/>
          </a:xfrm>
          <a:prstGeom prst="rect">
            <a:avLst/>
          </a:prstGeom>
        </p:spPr>
        <p:txBody>
          <a:bodyPr lIns="0" tIns="0" rIns="0" bIns="0" rtlCol="0" anchor="t">
            <a:spAutoFit/>
          </a:bodyPr>
          <a:lstStyle/>
          <a:p>
            <a:pPr algn="ctr">
              <a:lnSpc>
                <a:spcPts val="3888"/>
              </a:lnSpc>
            </a:pPr>
            <a:endParaRPr sz="2700"/>
          </a:p>
        </p:txBody>
      </p:sp>
      <p:sp>
        <p:nvSpPr>
          <p:cNvPr id="22" name="TextBox 22"/>
          <p:cNvSpPr txBox="1"/>
          <p:nvPr/>
        </p:nvSpPr>
        <p:spPr>
          <a:xfrm>
            <a:off x="-1749972" y="3589017"/>
            <a:ext cx="7430532" cy="428002"/>
          </a:xfrm>
          <a:prstGeom prst="rect">
            <a:avLst/>
          </a:prstGeom>
        </p:spPr>
        <p:txBody>
          <a:bodyPr lIns="0" tIns="0" rIns="0" bIns="0" rtlCol="0" anchor="t">
            <a:spAutoFit/>
          </a:bodyPr>
          <a:lstStyle/>
          <a:p>
            <a:pPr algn="ctr">
              <a:lnSpc>
                <a:spcPts val="3519"/>
              </a:lnSpc>
            </a:pPr>
            <a:endParaRPr sz="2700"/>
          </a:p>
        </p:txBody>
      </p:sp>
      <p:sp>
        <p:nvSpPr>
          <p:cNvPr id="44" name="TextBox 44"/>
          <p:cNvSpPr txBox="1"/>
          <p:nvPr/>
        </p:nvSpPr>
        <p:spPr>
          <a:xfrm>
            <a:off x="14764" y="150609"/>
            <a:ext cx="5325443" cy="577081"/>
          </a:xfrm>
          <a:prstGeom prst="rect">
            <a:avLst/>
          </a:prstGeom>
        </p:spPr>
        <p:txBody>
          <a:bodyPr lIns="0" tIns="0" rIns="0" bIns="0" rtlCol="0" anchor="t">
            <a:spAutoFit/>
          </a:bodyPr>
          <a:lstStyle/>
          <a:p>
            <a:pPr algn="ctr">
              <a:lnSpc>
                <a:spcPts val="4502"/>
              </a:lnSpc>
            </a:pPr>
            <a:r>
              <a:rPr lang="en-US" sz="3600" b="1" dirty="0">
                <a:solidFill>
                  <a:srgbClr val="DD3D4E"/>
                </a:solidFill>
                <a:latin typeface="Mont Bold" panose="020B0604020202020204" charset="0"/>
              </a:rPr>
              <a:t>DevOps Workflow</a:t>
            </a:r>
          </a:p>
        </p:txBody>
      </p:sp>
      <p:sp>
        <p:nvSpPr>
          <p:cNvPr id="45" name="TextBox 45"/>
          <p:cNvSpPr txBox="1"/>
          <p:nvPr/>
        </p:nvSpPr>
        <p:spPr>
          <a:xfrm>
            <a:off x="1356018" y="9373553"/>
            <a:ext cx="2136204" cy="417358"/>
          </a:xfrm>
          <a:prstGeom prst="rect">
            <a:avLst/>
          </a:prstGeom>
        </p:spPr>
        <p:txBody>
          <a:bodyPr lIns="0" tIns="0" rIns="0" bIns="0" rtlCol="0" anchor="t">
            <a:spAutoFit/>
          </a:bodyPr>
          <a:lstStyle/>
          <a:p>
            <a:pPr algn="ctr">
              <a:lnSpc>
                <a:spcPts val="3191"/>
              </a:lnSpc>
            </a:pPr>
            <a:r>
              <a:rPr lang="en-US" sz="2849" dirty="0" err="1">
                <a:solidFill>
                  <a:srgbClr val="DD3D4E"/>
                </a:solidFill>
                <a:latin typeface="Mont Bold" panose="020B0604020202020204" charset="0"/>
              </a:rPr>
              <a:t>DevTeam</a:t>
            </a:r>
            <a:endParaRPr lang="en-US" sz="2849" dirty="0">
              <a:solidFill>
                <a:srgbClr val="DD3D4E"/>
              </a:solidFill>
              <a:latin typeface="Mont Bold" panose="020B0604020202020204" charset="0"/>
            </a:endParaRPr>
          </a:p>
        </p:txBody>
      </p:sp>
      <p:sp>
        <p:nvSpPr>
          <p:cNvPr id="46" name="TextBox 46"/>
          <p:cNvSpPr txBox="1"/>
          <p:nvPr/>
        </p:nvSpPr>
        <p:spPr>
          <a:xfrm>
            <a:off x="10227368" y="455112"/>
            <a:ext cx="2126440" cy="693138"/>
          </a:xfrm>
          <a:prstGeom prst="rect">
            <a:avLst/>
          </a:prstGeom>
        </p:spPr>
        <p:txBody>
          <a:bodyPr wrap="square" lIns="0" tIns="0" rIns="0" bIns="0" rtlCol="0" anchor="t">
            <a:spAutoFit/>
          </a:bodyPr>
          <a:lstStyle/>
          <a:p>
            <a:pPr algn="ctr">
              <a:lnSpc>
                <a:spcPts val="5622"/>
              </a:lnSpc>
            </a:pPr>
            <a:r>
              <a:rPr lang="en-US" sz="4016" dirty="0">
                <a:solidFill>
                  <a:srgbClr val="000000"/>
                </a:solidFill>
                <a:latin typeface="Mont Bold" panose="020B0604020202020204" charset="0"/>
              </a:rPr>
              <a:t>GitHub</a:t>
            </a:r>
          </a:p>
        </p:txBody>
      </p:sp>
      <p:sp>
        <p:nvSpPr>
          <p:cNvPr id="47" name="TextBox 47"/>
          <p:cNvSpPr txBox="1"/>
          <p:nvPr/>
        </p:nvSpPr>
        <p:spPr>
          <a:xfrm rot="-89662">
            <a:off x="5806727" y="481848"/>
            <a:ext cx="2109249" cy="686726"/>
          </a:xfrm>
          <a:prstGeom prst="rect">
            <a:avLst/>
          </a:prstGeom>
        </p:spPr>
        <p:txBody>
          <a:bodyPr lIns="0" tIns="0" rIns="0" bIns="0" rtlCol="0" anchor="t">
            <a:spAutoFit/>
          </a:bodyPr>
          <a:lstStyle/>
          <a:p>
            <a:pPr algn="ctr">
              <a:lnSpc>
                <a:spcPts val="5703"/>
              </a:lnSpc>
            </a:pPr>
            <a:r>
              <a:rPr lang="en-US" sz="3200" dirty="0" err="1">
                <a:solidFill>
                  <a:srgbClr val="000000"/>
                </a:solidFill>
                <a:latin typeface="Mont Bold" panose="020B0604020202020204" charset="0"/>
              </a:rPr>
              <a:t>rawcode</a:t>
            </a:r>
            <a:endParaRPr lang="en-US" sz="4074" dirty="0">
              <a:solidFill>
                <a:srgbClr val="000000"/>
              </a:solidFill>
              <a:latin typeface="Mont Bold" panose="020B0604020202020204" charset="0"/>
            </a:endParaRPr>
          </a:p>
        </p:txBody>
      </p:sp>
      <p:sp>
        <p:nvSpPr>
          <p:cNvPr id="48" name="TextBox 48"/>
          <p:cNvSpPr txBox="1"/>
          <p:nvPr/>
        </p:nvSpPr>
        <p:spPr>
          <a:xfrm>
            <a:off x="4921805" y="5554837"/>
            <a:ext cx="4462401" cy="719428"/>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CI-Servers</a:t>
            </a:r>
          </a:p>
        </p:txBody>
      </p:sp>
      <p:sp>
        <p:nvSpPr>
          <p:cNvPr id="49" name="TextBox 49"/>
          <p:cNvSpPr txBox="1"/>
          <p:nvPr/>
        </p:nvSpPr>
        <p:spPr>
          <a:xfrm>
            <a:off x="8465932" y="7287268"/>
            <a:ext cx="2811270" cy="1140697"/>
          </a:xfrm>
          <a:prstGeom prst="rect">
            <a:avLst/>
          </a:prstGeom>
        </p:spPr>
        <p:txBody>
          <a:bodyPr wrap="square" lIns="0" tIns="0" rIns="0" bIns="0" rtlCol="0" anchor="t">
            <a:spAutoFit/>
          </a:bodyPr>
          <a:lstStyle/>
          <a:p>
            <a:pPr algn="ctr">
              <a:lnSpc>
                <a:spcPts val="10901"/>
              </a:lnSpc>
            </a:pPr>
            <a:r>
              <a:rPr lang="en-US" sz="2400" dirty="0">
                <a:solidFill>
                  <a:srgbClr val="DD3D4E"/>
                </a:solidFill>
                <a:latin typeface="Mont Bold" panose="020B0604020202020204" charset="0"/>
              </a:rPr>
              <a:t>QA-Automation</a:t>
            </a:r>
          </a:p>
        </p:txBody>
      </p:sp>
      <p:sp>
        <p:nvSpPr>
          <p:cNvPr id="51" name="TextBox 51"/>
          <p:cNvSpPr txBox="1"/>
          <p:nvPr/>
        </p:nvSpPr>
        <p:spPr>
          <a:xfrm>
            <a:off x="8221731" y="2994890"/>
            <a:ext cx="1565025" cy="650178"/>
          </a:xfrm>
          <a:prstGeom prst="rect">
            <a:avLst/>
          </a:prstGeom>
        </p:spPr>
        <p:txBody>
          <a:bodyPr lIns="0" tIns="0" rIns="0" bIns="0" rtlCol="0" anchor="t">
            <a:spAutoFit/>
          </a:bodyPr>
          <a:lstStyle/>
          <a:p>
            <a:pPr algn="ctr">
              <a:lnSpc>
                <a:spcPts val="5819"/>
              </a:lnSpc>
            </a:pPr>
            <a:r>
              <a:rPr lang="en-US" sz="2400" dirty="0">
                <a:solidFill>
                  <a:srgbClr val="000000"/>
                </a:solidFill>
                <a:latin typeface="Mont Bold" panose="020B0604020202020204" charset="0"/>
              </a:rPr>
              <a:t>git pull</a:t>
            </a:r>
          </a:p>
        </p:txBody>
      </p:sp>
      <p:sp>
        <p:nvSpPr>
          <p:cNvPr id="52" name="TextBox 52"/>
          <p:cNvSpPr txBox="1"/>
          <p:nvPr/>
        </p:nvSpPr>
        <p:spPr>
          <a:xfrm>
            <a:off x="9385082" y="5043488"/>
            <a:ext cx="1349052" cy="705962"/>
          </a:xfrm>
          <a:prstGeom prst="rect">
            <a:avLst/>
          </a:prstGeom>
        </p:spPr>
        <p:txBody>
          <a:bodyPr lIns="0" tIns="0" rIns="0" bIns="0" rtlCol="0" anchor="t">
            <a:spAutoFit/>
          </a:bodyPr>
          <a:lstStyle/>
          <a:p>
            <a:pPr algn="ctr">
              <a:lnSpc>
                <a:spcPts val="6690"/>
              </a:lnSpc>
            </a:pPr>
            <a:r>
              <a:rPr lang="en-US" sz="1600" dirty="0" err="1">
                <a:solidFill>
                  <a:srgbClr val="000000"/>
                </a:solidFill>
                <a:latin typeface="Mont Bold" panose="020B0604020202020204" charset="0"/>
              </a:rPr>
              <a:t>BuildServers</a:t>
            </a:r>
            <a:endParaRPr lang="en-US" sz="2800" dirty="0">
              <a:solidFill>
                <a:srgbClr val="000000"/>
              </a:solidFill>
              <a:latin typeface="Mont Bold" panose="020B0604020202020204" charset="0"/>
            </a:endParaRPr>
          </a:p>
        </p:txBody>
      </p:sp>
      <p:sp>
        <p:nvSpPr>
          <p:cNvPr id="53" name="TextBox 53"/>
          <p:cNvSpPr txBox="1"/>
          <p:nvPr/>
        </p:nvSpPr>
        <p:spPr>
          <a:xfrm>
            <a:off x="10297568" y="2566141"/>
            <a:ext cx="3534092" cy="1236877"/>
          </a:xfrm>
          <a:prstGeom prst="rect">
            <a:avLst/>
          </a:prstGeom>
        </p:spPr>
        <p:txBody>
          <a:bodyPr wrap="square" lIns="0" tIns="0" rIns="0" bIns="0" rtlCol="0" anchor="t">
            <a:spAutoFit/>
          </a:bodyPr>
          <a:lstStyle/>
          <a:p>
            <a:pPr algn="ctr">
              <a:lnSpc>
                <a:spcPts val="5054"/>
              </a:lnSpc>
            </a:pPr>
            <a:r>
              <a:rPr lang="en-US" sz="2400" dirty="0">
                <a:solidFill>
                  <a:srgbClr val="000000"/>
                </a:solidFill>
                <a:latin typeface="Mont Bold" panose="020B0604020202020204" charset="0"/>
              </a:rPr>
              <a:t>MSA</a:t>
            </a:r>
          </a:p>
          <a:p>
            <a:pPr algn="ctr">
              <a:lnSpc>
                <a:spcPts val="5054"/>
              </a:lnSpc>
            </a:pPr>
            <a:r>
              <a:rPr lang="en-US" sz="2400" dirty="0">
                <a:solidFill>
                  <a:srgbClr val="000000"/>
                </a:solidFill>
                <a:latin typeface="Mont Bold" panose="020B0604020202020204" charset="0"/>
              </a:rPr>
              <a:t>Docker Image</a:t>
            </a:r>
            <a:endParaRPr lang="en-US" sz="3609" dirty="0">
              <a:solidFill>
                <a:srgbClr val="000000"/>
              </a:solidFill>
              <a:latin typeface="Mont Bold" panose="020B0604020202020204" charset="0"/>
            </a:endParaRPr>
          </a:p>
        </p:txBody>
      </p:sp>
      <p:sp>
        <p:nvSpPr>
          <p:cNvPr id="55" name="TextBox 55"/>
          <p:cNvSpPr txBox="1"/>
          <p:nvPr/>
        </p:nvSpPr>
        <p:spPr>
          <a:xfrm>
            <a:off x="14974416" y="6126147"/>
            <a:ext cx="2284884" cy="598241"/>
          </a:xfrm>
          <a:prstGeom prst="rect">
            <a:avLst/>
          </a:prstGeom>
        </p:spPr>
        <p:txBody>
          <a:bodyPr lIns="0" tIns="0" rIns="0" bIns="0" rtlCol="0" anchor="t">
            <a:spAutoFit/>
          </a:bodyPr>
          <a:lstStyle/>
          <a:p>
            <a:pPr algn="ctr">
              <a:lnSpc>
                <a:spcPts val="5054"/>
              </a:lnSpc>
            </a:pPr>
            <a:r>
              <a:rPr lang="en-US" sz="2800" dirty="0">
                <a:solidFill>
                  <a:srgbClr val="000000"/>
                </a:solidFill>
                <a:latin typeface="Mont Bold" panose="020B0604020202020204" charset="0"/>
              </a:rPr>
              <a:t>Production</a:t>
            </a:r>
          </a:p>
        </p:txBody>
      </p:sp>
      <p:pic>
        <p:nvPicPr>
          <p:cNvPr id="57" name="Picture 2">
            <a:extLst>
              <a:ext uri="{FF2B5EF4-FFF2-40B4-BE49-F238E27FC236}">
                <a16:creationId xmlns:a16="http://schemas.microsoft.com/office/drawing/2014/main" id="{3F1FC4E2-7220-D3DA-230A-50BDD28B88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6546" y="5606681"/>
            <a:ext cx="2176034" cy="2176178"/>
          </a:xfrm>
          <a:prstGeom prst="rect">
            <a:avLst/>
          </a:prstGeom>
        </p:spPr>
      </p:pic>
      <p:pic>
        <p:nvPicPr>
          <p:cNvPr id="58" name="Picture 3">
            <a:extLst>
              <a:ext uri="{FF2B5EF4-FFF2-40B4-BE49-F238E27FC236}">
                <a16:creationId xmlns:a16="http://schemas.microsoft.com/office/drawing/2014/main" id="{8FD1B869-0CD7-4F0C-71EF-C8B137973B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172508" y="3783660"/>
            <a:ext cx="1574321" cy="1949622"/>
          </a:xfrm>
          <a:prstGeom prst="rect">
            <a:avLst/>
          </a:prstGeom>
        </p:spPr>
      </p:pic>
      <p:sp>
        <p:nvSpPr>
          <p:cNvPr id="11" name="TextBox 48">
            <a:extLst>
              <a:ext uri="{FF2B5EF4-FFF2-40B4-BE49-F238E27FC236}">
                <a16:creationId xmlns:a16="http://schemas.microsoft.com/office/drawing/2014/main" id="{40C10919-E7B0-7367-A3A4-0A09E144F98F}"/>
              </a:ext>
            </a:extLst>
          </p:cNvPr>
          <p:cNvSpPr txBox="1"/>
          <p:nvPr/>
        </p:nvSpPr>
        <p:spPr>
          <a:xfrm>
            <a:off x="13780392" y="677406"/>
            <a:ext cx="4462401" cy="2309607"/>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Cloud Native</a:t>
            </a:r>
          </a:p>
          <a:p>
            <a:pPr algn="ctr">
              <a:lnSpc>
                <a:spcPts val="6159"/>
              </a:lnSpc>
            </a:pPr>
            <a:r>
              <a:rPr lang="en-US" sz="3200" dirty="0">
                <a:solidFill>
                  <a:srgbClr val="DD3D4E"/>
                </a:solidFill>
                <a:latin typeface="Mont Bold" panose="020B0604020202020204" charset="0"/>
              </a:rPr>
              <a:t>Infra Automation</a:t>
            </a:r>
          </a:p>
          <a:p>
            <a:pPr algn="ctr">
              <a:lnSpc>
                <a:spcPts val="6159"/>
              </a:lnSpc>
            </a:pPr>
            <a:endParaRPr lang="en-US" sz="3200" dirty="0">
              <a:solidFill>
                <a:srgbClr val="DD3D4E"/>
              </a:solidFill>
              <a:latin typeface="Mont Bold" panose="020B0604020202020204" charset="0"/>
            </a:endParaRPr>
          </a:p>
        </p:txBody>
      </p:sp>
      <p:sp>
        <p:nvSpPr>
          <p:cNvPr id="12" name="AutoShape 14">
            <a:extLst>
              <a:ext uri="{FF2B5EF4-FFF2-40B4-BE49-F238E27FC236}">
                <a16:creationId xmlns:a16="http://schemas.microsoft.com/office/drawing/2014/main" id="{CB158CE1-CFA4-7B70-1A13-4CA207D4E763}"/>
              </a:ext>
            </a:extLst>
          </p:cNvPr>
          <p:cNvSpPr/>
          <p:nvPr/>
        </p:nvSpPr>
        <p:spPr>
          <a:xfrm rot="2700000">
            <a:off x="14633717" y="2760558"/>
            <a:ext cx="2677236" cy="2686307"/>
          </a:xfrm>
          <a:prstGeom prst="line">
            <a:avLst/>
          </a:prstGeom>
          <a:ln w="47625" cap="flat">
            <a:solidFill>
              <a:srgbClr val="000000"/>
            </a:solidFill>
            <a:prstDash val="solid"/>
            <a:headEnd type="none" w="sm" len="sm"/>
            <a:tailEnd type="triangle" w="lg" len="med"/>
          </a:ln>
        </p:spPr>
      </p:sp>
    </p:spTree>
    <p:extLst>
      <p:ext uri="{BB962C8B-B14F-4D97-AF65-F5344CB8AC3E}">
        <p14:creationId xmlns:p14="http://schemas.microsoft.com/office/powerpoint/2010/main" val="1743190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1" y="8439654"/>
            <a:ext cx="930281" cy="81864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8439654"/>
            <a:ext cx="930281" cy="81864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7373975"/>
            <a:ext cx="977067" cy="85981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49970" y="320041"/>
            <a:ext cx="2988060" cy="2498765"/>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9260" y="8439654"/>
            <a:ext cx="930281" cy="81864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09185" y="3929452"/>
            <a:ext cx="2255421" cy="17253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90600">
            <a:off x="2036898" y="1765757"/>
            <a:ext cx="6189578" cy="478145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09352" y="6850524"/>
            <a:ext cx="3349949" cy="2407776"/>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91234" y="3851016"/>
            <a:ext cx="1882266" cy="1882266"/>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64606" y="7314983"/>
            <a:ext cx="2935521" cy="2249343"/>
          </a:xfrm>
          <a:prstGeom prst="rect">
            <a:avLst/>
          </a:prstGeom>
        </p:spPr>
      </p:pic>
      <p:sp>
        <p:nvSpPr>
          <p:cNvPr id="14" name="AutoShape 14"/>
          <p:cNvSpPr/>
          <p:nvPr/>
        </p:nvSpPr>
        <p:spPr>
          <a:xfrm rot="2700000">
            <a:off x="12159551" y="6428483"/>
            <a:ext cx="2324405" cy="0"/>
          </a:xfrm>
          <a:prstGeom prst="line">
            <a:avLst/>
          </a:prstGeom>
          <a:ln w="47625" cap="flat">
            <a:solidFill>
              <a:srgbClr val="000000"/>
            </a:solidFill>
            <a:prstDash val="solid"/>
            <a:headEnd type="none" w="sm" len="sm"/>
            <a:tailEnd type="triangle" w="lg" len="med"/>
          </a:ln>
        </p:spPr>
      </p:sp>
      <p:sp>
        <p:nvSpPr>
          <p:cNvPr id="15" name="AutoShape 15"/>
          <p:cNvSpPr/>
          <p:nvPr/>
        </p:nvSpPr>
        <p:spPr>
          <a:xfrm rot="8269850">
            <a:off x="7028303" y="3265088"/>
            <a:ext cx="1792386" cy="0"/>
          </a:xfrm>
          <a:prstGeom prst="line">
            <a:avLst/>
          </a:prstGeom>
          <a:ln w="47625" cap="flat">
            <a:solidFill>
              <a:srgbClr val="000000"/>
            </a:solidFill>
            <a:prstDash val="solid"/>
            <a:headEnd type="none" w="sm" len="sm"/>
            <a:tailEnd type="triangle" w="lg" len="med"/>
          </a:ln>
        </p:spPr>
      </p:sp>
      <p:sp>
        <p:nvSpPr>
          <p:cNvPr id="16" name="AutoShape 16"/>
          <p:cNvSpPr/>
          <p:nvPr/>
        </p:nvSpPr>
        <p:spPr>
          <a:xfrm rot="-10800000">
            <a:off x="3890364" y="8723135"/>
            <a:ext cx="4331367" cy="0"/>
          </a:xfrm>
          <a:prstGeom prst="line">
            <a:avLst/>
          </a:prstGeom>
          <a:ln w="47625" cap="flat">
            <a:solidFill>
              <a:srgbClr val="000000"/>
            </a:solidFill>
            <a:prstDash val="solid"/>
            <a:headEnd type="none" w="sm" len="sm"/>
            <a:tailEnd type="triangle" w="lg" len="med"/>
          </a:ln>
        </p:spPr>
      </p:sp>
      <p:sp>
        <p:nvSpPr>
          <p:cNvPr id="17" name="AutoShape 17"/>
          <p:cNvSpPr/>
          <p:nvPr/>
        </p:nvSpPr>
        <p:spPr>
          <a:xfrm rot="7884039">
            <a:off x="9449070" y="6430344"/>
            <a:ext cx="2263473" cy="0"/>
          </a:xfrm>
          <a:prstGeom prst="line">
            <a:avLst/>
          </a:prstGeom>
          <a:ln w="47625" cap="flat">
            <a:solidFill>
              <a:srgbClr val="000000"/>
            </a:solidFill>
            <a:prstDash val="solid"/>
            <a:headEnd type="none" w="sm" len="sm"/>
            <a:tailEnd type="triangle" w="lg" len="med"/>
          </a:ln>
        </p:spPr>
      </p:sp>
      <p:sp>
        <p:nvSpPr>
          <p:cNvPr id="21" name="TextBox 21"/>
          <p:cNvSpPr txBox="1"/>
          <p:nvPr/>
        </p:nvSpPr>
        <p:spPr>
          <a:xfrm>
            <a:off x="-1749972" y="2597534"/>
            <a:ext cx="7430532" cy="466474"/>
          </a:xfrm>
          <a:prstGeom prst="rect">
            <a:avLst/>
          </a:prstGeom>
        </p:spPr>
        <p:txBody>
          <a:bodyPr lIns="0" tIns="0" rIns="0" bIns="0" rtlCol="0" anchor="t">
            <a:spAutoFit/>
          </a:bodyPr>
          <a:lstStyle/>
          <a:p>
            <a:pPr algn="ctr">
              <a:lnSpc>
                <a:spcPts val="3888"/>
              </a:lnSpc>
            </a:pPr>
            <a:endParaRPr sz="2700"/>
          </a:p>
        </p:txBody>
      </p:sp>
      <p:sp>
        <p:nvSpPr>
          <p:cNvPr id="22" name="TextBox 22"/>
          <p:cNvSpPr txBox="1"/>
          <p:nvPr/>
        </p:nvSpPr>
        <p:spPr>
          <a:xfrm>
            <a:off x="-1749972" y="3589017"/>
            <a:ext cx="7430532" cy="428002"/>
          </a:xfrm>
          <a:prstGeom prst="rect">
            <a:avLst/>
          </a:prstGeom>
        </p:spPr>
        <p:txBody>
          <a:bodyPr lIns="0" tIns="0" rIns="0" bIns="0" rtlCol="0" anchor="t">
            <a:spAutoFit/>
          </a:bodyPr>
          <a:lstStyle/>
          <a:p>
            <a:pPr algn="ctr">
              <a:lnSpc>
                <a:spcPts val="3519"/>
              </a:lnSpc>
            </a:pPr>
            <a:endParaRPr sz="2700"/>
          </a:p>
        </p:txBody>
      </p:sp>
      <p:sp>
        <p:nvSpPr>
          <p:cNvPr id="44" name="TextBox 44"/>
          <p:cNvSpPr txBox="1"/>
          <p:nvPr/>
        </p:nvSpPr>
        <p:spPr>
          <a:xfrm>
            <a:off x="14764" y="150609"/>
            <a:ext cx="5325443" cy="577081"/>
          </a:xfrm>
          <a:prstGeom prst="rect">
            <a:avLst/>
          </a:prstGeom>
        </p:spPr>
        <p:txBody>
          <a:bodyPr lIns="0" tIns="0" rIns="0" bIns="0" rtlCol="0" anchor="t">
            <a:spAutoFit/>
          </a:bodyPr>
          <a:lstStyle/>
          <a:p>
            <a:pPr algn="ctr">
              <a:lnSpc>
                <a:spcPts val="4502"/>
              </a:lnSpc>
            </a:pPr>
            <a:r>
              <a:rPr lang="en-US" sz="3600" b="1" dirty="0">
                <a:solidFill>
                  <a:srgbClr val="DD3D4E"/>
                </a:solidFill>
                <a:latin typeface="Mont Bold" panose="020B0604020202020204" charset="0"/>
              </a:rPr>
              <a:t>DevOps Workflow</a:t>
            </a:r>
          </a:p>
        </p:txBody>
      </p:sp>
      <p:sp>
        <p:nvSpPr>
          <p:cNvPr id="45" name="TextBox 45"/>
          <p:cNvSpPr txBox="1"/>
          <p:nvPr/>
        </p:nvSpPr>
        <p:spPr>
          <a:xfrm>
            <a:off x="1356018" y="9373553"/>
            <a:ext cx="2136204" cy="417358"/>
          </a:xfrm>
          <a:prstGeom prst="rect">
            <a:avLst/>
          </a:prstGeom>
        </p:spPr>
        <p:txBody>
          <a:bodyPr lIns="0" tIns="0" rIns="0" bIns="0" rtlCol="0" anchor="t">
            <a:spAutoFit/>
          </a:bodyPr>
          <a:lstStyle/>
          <a:p>
            <a:pPr algn="ctr">
              <a:lnSpc>
                <a:spcPts val="3191"/>
              </a:lnSpc>
            </a:pPr>
            <a:r>
              <a:rPr lang="en-US" sz="2849" dirty="0" err="1">
                <a:solidFill>
                  <a:srgbClr val="DD3D4E"/>
                </a:solidFill>
                <a:latin typeface="Mont Bold" panose="020B0604020202020204" charset="0"/>
              </a:rPr>
              <a:t>DevTeam</a:t>
            </a:r>
            <a:endParaRPr lang="en-US" sz="2849" dirty="0">
              <a:solidFill>
                <a:srgbClr val="DD3D4E"/>
              </a:solidFill>
              <a:latin typeface="Mont Bold" panose="020B0604020202020204" charset="0"/>
            </a:endParaRPr>
          </a:p>
        </p:txBody>
      </p:sp>
      <p:sp>
        <p:nvSpPr>
          <p:cNvPr id="46" name="TextBox 46"/>
          <p:cNvSpPr txBox="1"/>
          <p:nvPr/>
        </p:nvSpPr>
        <p:spPr>
          <a:xfrm>
            <a:off x="10227368" y="455112"/>
            <a:ext cx="2126440" cy="693138"/>
          </a:xfrm>
          <a:prstGeom prst="rect">
            <a:avLst/>
          </a:prstGeom>
        </p:spPr>
        <p:txBody>
          <a:bodyPr wrap="square" lIns="0" tIns="0" rIns="0" bIns="0" rtlCol="0" anchor="t">
            <a:spAutoFit/>
          </a:bodyPr>
          <a:lstStyle/>
          <a:p>
            <a:pPr algn="ctr">
              <a:lnSpc>
                <a:spcPts val="5622"/>
              </a:lnSpc>
            </a:pPr>
            <a:r>
              <a:rPr lang="en-US" sz="4016" dirty="0">
                <a:solidFill>
                  <a:srgbClr val="000000"/>
                </a:solidFill>
                <a:latin typeface="Mont Bold" panose="020B0604020202020204" charset="0"/>
              </a:rPr>
              <a:t>GitHub</a:t>
            </a:r>
          </a:p>
        </p:txBody>
      </p:sp>
      <p:sp>
        <p:nvSpPr>
          <p:cNvPr id="47" name="TextBox 47"/>
          <p:cNvSpPr txBox="1"/>
          <p:nvPr/>
        </p:nvSpPr>
        <p:spPr>
          <a:xfrm rot="-89662">
            <a:off x="5806727" y="481848"/>
            <a:ext cx="2109249" cy="686726"/>
          </a:xfrm>
          <a:prstGeom prst="rect">
            <a:avLst/>
          </a:prstGeom>
        </p:spPr>
        <p:txBody>
          <a:bodyPr lIns="0" tIns="0" rIns="0" bIns="0" rtlCol="0" anchor="t">
            <a:spAutoFit/>
          </a:bodyPr>
          <a:lstStyle/>
          <a:p>
            <a:pPr algn="ctr">
              <a:lnSpc>
                <a:spcPts val="5703"/>
              </a:lnSpc>
            </a:pPr>
            <a:r>
              <a:rPr lang="en-US" sz="3200" dirty="0" err="1">
                <a:solidFill>
                  <a:srgbClr val="000000"/>
                </a:solidFill>
                <a:latin typeface="Mont Bold" panose="020B0604020202020204" charset="0"/>
              </a:rPr>
              <a:t>rawcode</a:t>
            </a:r>
            <a:endParaRPr lang="en-US" sz="4074" dirty="0">
              <a:solidFill>
                <a:srgbClr val="000000"/>
              </a:solidFill>
              <a:latin typeface="Mont Bold" panose="020B0604020202020204" charset="0"/>
            </a:endParaRPr>
          </a:p>
        </p:txBody>
      </p:sp>
      <p:sp>
        <p:nvSpPr>
          <p:cNvPr id="48" name="TextBox 48"/>
          <p:cNvSpPr txBox="1"/>
          <p:nvPr/>
        </p:nvSpPr>
        <p:spPr>
          <a:xfrm>
            <a:off x="4921805" y="5554837"/>
            <a:ext cx="4462401" cy="719428"/>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CI-Servers</a:t>
            </a:r>
          </a:p>
        </p:txBody>
      </p:sp>
      <p:sp>
        <p:nvSpPr>
          <p:cNvPr id="49" name="TextBox 49"/>
          <p:cNvSpPr txBox="1"/>
          <p:nvPr/>
        </p:nvSpPr>
        <p:spPr>
          <a:xfrm>
            <a:off x="8465932" y="7287268"/>
            <a:ext cx="2811270" cy="1140697"/>
          </a:xfrm>
          <a:prstGeom prst="rect">
            <a:avLst/>
          </a:prstGeom>
        </p:spPr>
        <p:txBody>
          <a:bodyPr wrap="square" lIns="0" tIns="0" rIns="0" bIns="0" rtlCol="0" anchor="t">
            <a:spAutoFit/>
          </a:bodyPr>
          <a:lstStyle/>
          <a:p>
            <a:pPr algn="ctr">
              <a:lnSpc>
                <a:spcPts val="10901"/>
              </a:lnSpc>
            </a:pPr>
            <a:r>
              <a:rPr lang="en-US" sz="2400" dirty="0">
                <a:solidFill>
                  <a:srgbClr val="DD3D4E"/>
                </a:solidFill>
                <a:latin typeface="Mont Bold" panose="020B0604020202020204" charset="0"/>
              </a:rPr>
              <a:t>QA-Automation</a:t>
            </a:r>
          </a:p>
        </p:txBody>
      </p:sp>
      <p:sp>
        <p:nvSpPr>
          <p:cNvPr id="51" name="TextBox 51"/>
          <p:cNvSpPr txBox="1"/>
          <p:nvPr/>
        </p:nvSpPr>
        <p:spPr>
          <a:xfrm>
            <a:off x="8221731" y="2994890"/>
            <a:ext cx="1565025" cy="650178"/>
          </a:xfrm>
          <a:prstGeom prst="rect">
            <a:avLst/>
          </a:prstGeom>
        </p:spPr>
        <p:txBody>
          <a:bodyPr lIns="0" tIns="0" rIns="0" bIns="0" rtlCol="0" anchor="t">
            <a:spAutoFit/>
          </a:bodyPr>
          <a:lstStyle/>
          <a:p>
            <a:pPr algn="ctr">
              <a:lnSpc>
                <a:spcPts val="5819"/>
              </a:lnSpc>
            </a:pPr>
            <a:r>
              <a:rPr lang="en-US" sz="2400" dirty="0">
                <a:solidFill>
                  <a:srgbClr val="000000"/>
                </a:solidFill>
                <a:latin typeface="Mont Bold" panose="020B0604020202020204" charset="0"/>
              </a:rPr>
              <a:t>git pull</a:t>
            </a:r>
          </a:p>
        </p:txBody>
      </p:sp>
      <p:sp>
        <p:nvSpPr>
          <p:cNvPr id="52" name="TextBox 52"/>
          <p:cNvSpPr txBox="1"/>
          <p:nvPr/>
        </p:nvSpPr>
        <p:spPr>
          <a:xfrm>
            <a:off x="9385082" y="5043488"/>
            <a:ext cx="1349052" cy="705962"/>
          </a:xfrm>
          <a:prstGeom prst="rect">
            <a:avLst/>
          </a:prstGeom>
        </p:spPr>
        <p:txBody>
          <a:bodyPr lIns="0" tIns="0" rIns="0" bIns="0" rtlCol="0" anchor="t">
            <a:spAutoFit/>
          </a:bodyPr>
          <a:lstStyle/>
          <a:p>
            <a:pPr algn="ctr">
              <a:lnSpc>
                <a:spcPts val="6690"/>
              </a:lnSpc>
            </a:pPr>
            <a:r>
              <a:rPr lang="en-US" sz="1600" dirty="0" err="1">
                <a:solidFill>
                  <a:srgbClr val="000000"/>
                </a:solidFill>
                <a:latin typeface="Mont Bold" panose="020B0604020202020204" charset="0"/>
              </a:rPr>
              <a:t>BuildServers</a:t>
            </a:r>
            <a:endParaRPr lang="en-US" sz="2800" dirty="0">
              <a:solidFill>
                <a:srgbClr val="000000"/>
              </a:solidFill>
              <a:latin typeface="Mont Bold" panose="020B0604020202020204" charset="0"/>
            </a:endParaRPr>
          </a:p>
        </p:txBody>
      </p:sp>
      <p:sp>
        <p:nvSpPr>
          <p:cNvPr id="53" name="TextBox 53"/>
          <p:cNvSpPr txBox="1"/>
          <p:nvPr/>
        </p:nvSpPr>
        <p:spPr>
          <a:xfrm>
            <a:off x="10297568" y="2566141"/>
            <a:ext cx="3534092" cy="1236877"/>
          </a:xfrm>
          <a:prstGeom prst="rect">
            <a:avLst/>
          </a:prstGeom>
        </p:spPr>
        <p:txBody>
          <a:bodyPr wrap="square" lIns="0" tIns="0" rIns="0" bIns="0" rtlCol="0" anchor="t">
            <a:spAutoFit/>
          </a:bodyPr>
          <a:lstStyle/>
          <a:p>
            <a:pPr algn="ctr">
              <a:lnSpc>
                <a:spcPts val="5054"/>
              </a:lnSpc>
            </a:pPr>
            <a:r>
              <a:rPr lang="en-US" sz="2400" dirty="0">
                <a:solidFill>
                  <a:srgbClr val="000000"/>
                </a:solidFill>
                <a:latin typeface="Mont Bold" panose="020B0604020202020204" charset="0"/>
              </a:rPr>
              <a:t>MSA</a:t>
            </a:r>
          </a:p>
          <a:p>
            <a:pPr algn="ctr">
              <a:lnSpc>
                <a:spcPts val="5054"/>
              </a:lnSpc>
            </a:pPr>
            <a:r>
              <a:rPr lang="en-US" sz="2400" dirty="0">
                <a:solidFill>
                  <a:srgbClr val="000000"/>
                </a:solidFill>
                <a:latin typeface="Mont Bold" panose="020B0604020202020204" charset="0"/>
              </a:rPr>
              <a:t>Docker Image</a:t>
            </a:r>
            <a:endParaRPr lang="en-US" sz="3609" dirty="0">
              <a:solidFill>
                <a:srgbClr val="000000"/>
              </a:solidFill>
              <a:latin typeface="Mont Bold" panose="020B0604020202020204" charset="0"/>
            </a:endParaRPr>
          </a:p>
        </p:txBody>
      </p:sp>
      <p:sp>
        <p:nvSpPr>
          <p:cNvPr id="55" name="TextBox 55"/>
          <p:cNvSpPr txBox="1"/>
          <p:nvPr/>
        </p:nvSpPr>
        <p:spPr>
          <a:xfrm>
            <a:off x="14974416" y="6126147"/>
            <a:ext cx="2284884" cy="598241"/>
          </a:xfrm>
          <a:prstGeom prst="rect">
            <a:avLst/>
          </a:prstGeom>
        </p:spPr>
        <p:txBody>
          <a:bodyPr lIns="0" tIns="0" rIns="0" bIns="0" rtlCol="0" anchor="t">
            <a:spAutoFit/>
          </a:bodyPr>
          <a:lstStyle/>
          <a:p>
            <a:pPr algn="ctr">
              <a:lnSpc>
                <a:spcPts val="5054"/>
              </a:lnSpc>
            </a:pPr>
            <a:r>
              <a:rPr lang="en-US" sz="2800" dirty="0">
                <a:solidFill>
                  <a:srgbClr val="000000"/>
                </a:solidFill>
                <a:latin typeface="Mont Bold" panose="020B0604020202020204" charset="0"/>
              </a:rPr>
              <a:t>Production</a:t>
            </a:r>
          </a:p>
        </p:txBody>
      </p:sp>
      <p:pic>
        <p:nvPicPr>
          <p:cNvPr id="57" name="Picture 2">
            <a:extLst>
              <a:ext uri="{FF2B5EF4-FFF2-40B4-BE49-F238E27FC236}">
                <a16:creationId xmlns:a16="http://schemas.microsoft.com/office/drawing/2014/main" id="{3F1FC4E2-7220-D3DA-230A-50BDD28B88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6546" y="5606681"/>
            <a:ext cx="2176034" cy="2176178"/>
          </a:xfrm>
          <a:prstGeom prst="rect">
            <a:avLst/>
          </a:prstGeom>
        </p:spPr>
      </p:pic>
      <p:pic>
        <p:nvPicPr>
          <p:cNvPr id="58" name="Picture 3">
            <a:extLst>
              <a:ext uri="{FF2B5EF4-FFF2-40B4-BE49-F238E27FC236}">
                <a16:creationId xmlns:a16="http://schemas.microsoft.com/office/drawing/2014/main" id="{8FD1B869-0CD7-4F0C-71EF-C8B137973B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172508" y="3783660"/>
            <a:ext cx="1574321" cy="1949622"/>
          </a:xfrm>
          <a:prstGeom prst="rect">
            <a:avLst/>
          </a:prstGeom>
        </p:spPr>
      </p:pic>
      <p:sp>
        <p:nvSpPr>
          <p:cNvPr id="11" name="TextBox 48">
            <a:extLst>
              <a:ext uri="{FF2B5EF4-FFF2-40B4-BE49-F238E27FC236}">
                <a16:creationId xmlns:a16="http://schemas.microsoft.com/office/drawing/2014/main" id="{40C10919-E7B0-7367-A3A4-0A09E144F98F}"/>
              </a:ext>
            </a:extLst>
          </p:cNvPr>
          <p:cNvSpPr txBox="1"/>
          <p:nvPr/>
        </p:nvSpPr>
        <p:spPr>
          <a:xfrm>
            <a:off x="13780392" y="677406"/>
            <a:ext cx="4462401" cy="2309607"/>
          </a:xfrm>
          <a:prstGeom prst="rect">
            <a:avLst/>
          </a:prstGeom>
        </p:spPr>
        <p:txBody>
          <a:bodyPr wrap="square" lIns="0" tIns="0" rIns="0" bIns="0" rtlCol="0" anchor="t">
            <a:spAutoFit/>
          </a:bodyPr>
          <a:lstStyle/>
          <a:p>
            <a:pPr algn="ctr">
              <a:lnSpc>
                <a:spcPts val="6159"/>
              </a:lnSpc>
            </a:pPr>
            <a:r>
              <a:rPr lang="en-US" sz="3200" dirty="0">
                <a:solidFill>
                  <a:srgbClr val="DD3D4E"/>
                </a:solidFill>
                <a:latin typeface="Mont Bold" panose="020B0604020202020204" charset="0"/>
              </a:rPr>
              <a:t>Cloud Native</a:t>
            </a:r>
          </a:p>
          <a:p>
            <a:pPr algn="ctr">
              <a:lnSpc>
                <a:spcPts val="6159"/>
              </a:lnSpc>
            </a:pPr>
            <a:r>
              <a:rPr lang="en-US" sz="3200" dirty="0">
                <a:solidFill>
                  <a:srgbClr val="DD3D4E"/>
                </a:solidFill>
                <a:latin typeface="Mont Bold" panose="020B0604020202020204" charset="0"/>
              </a:rPr>
              <a:t>Infra Automation</a:t>
            </a:r>
          </a:p>
          <a:p>
            <a:pPr algn="ctr">
              <a:lnSpc>
                <a:spcPts val="6159"/>
              </a:lnSpc>
            </a:pPr>
            <a:endParaRPr lang="en-US" sz="3200" dirty="0">
              <a:solidFill>
                <a:srgbClr val="DD3D4E"/>
              </a:solidFill>
              <a:latin typeface="Mont Bold" panose="020B0604020202020204" charset="0"/>
            </a:endParaRPr>
          </a:p>
        </p:txBody>
      </p:sp>
      <p:sp>
        <p:nvSpPr>
          <p:cNvPr id="12" name="AutoShape 14">
            <a:extLst>
              <a:ext uri="{FF2B5EF4-FFF2-40B4-BE49-F238E27FC236}">
                <a16:creationId xmlns:a16="http://schemas.microsoft.com/office/drawing/2014/main" id="{CB158CE1-CFA4-7B70-1A13-4CA207D4E763}"/>
              </a:ext>
            </a:extLst>
          </p:cNvPr>
          <p:cNvSpPr/>
          <p:nvPr/>
        </p:nvSpPr>
        <p:spPr>
          <a:xfrm rot="2700000">
            <a:off x="14633717" y="2760558"/>
            <a:ext cx="2677236" cy="2686307"/>
          </a:xfrm>
          <a:prstGeom prst="line">
            <a:avLst/>
          </a:prstGeom>
          <a:ln w="47625" cap="flat">
            <a:solidFill>
              <a:srgbClr val="000000"/>
            </a:solidFill>
            <a:prstDash val="solid"/>
            <a:headEnd type="none" w="sm" len="sm"/>
            <a:tailEnd type="triangle" w="lg" len="med"/>
          </a:ln>
        </p:spPr>
      </p:sp>
      <p:sp>
        <p:nvSpPr>
          <p:cNvPr id="18" name="TextBox 17">
            <a:extLst>
              <a:ext uri="{FF2B5EF4-FFF2-40B4-BE49-F238E27FC236}">
                <a16:creationId xmlns:a16="http://schemas.microsoft.com/office/drawing/2014/main" id="{E4CE7A4D-F740-ABD8-9787-AEFE72056437}"/>
              </a:ext>
            </a:extLst>
          </p:cNvPr>
          <p:cNvSpPr txBox="1"/>
          <p:nvPr/>
        </p:nvSpPr>
        <p:spPr>
          <a:xfrm>
            <a:off x="685800" y="1790701"/>
            <a:ext cx="3821808" cy="2554545"/>
          </a:xfrm>
          <a:prstGeom prst="rect">
            <a:avLst/>
          </a:prstGeom>
          <a:noFill/>
        </p:spPr>
        <p:txBody>
          <a:bodyPr wrap="square" rtlCol="0">
            <a:spAutoFit/>
          </a:bodyPr>
          <a:lstStyle/>
          <a:p>
            <a:r>
              <a:rPr lang="en-US" sz="3200" dirty="0">
                <a:latin typeface="Mont Bold" panose="020B0604020202020204" charset="0"/>
              </a:rPr>
              <a:t>Project Management</a:t>
            </a:r>
          </a:p>
          <a:p>
            <a:endParaRPr lang="en-US" sz="3200" dirty="0">
              <a:latin typeface="Mont Bold" panose="020B0604020202020204" charset="0"/>
            </a:endParaRPr>
          </a:p>
          <a:p>
            <a:r>
              <a:rPr lang="en-US" sz="3200" dirty="0">
                <a:latin typeface="Mont Bold" panose="020B0604020202020204" charset="0"/>
              </a:rPr>
              <a:t>Jira</a:t>
            </a:r>
          </a:p>
          <a:p>
            <a:r>
              <a:rPr lang="en-US" sz="3200" dirty="0">
                <a:latin typeface="Mont Bold" panose="020B0604020202020204" charset="0"/>
              </a:rPr>
              <a:t>Confluence</a:t>
            </a:r>
            <a:endParaRPr lang="en-GB" sz="3200" dirty="0">
              <a:latin typeface="Mont Bold" panose="020B0604020202020204" charset="0"/>
            </a:endParaRPr>
          </a:p>
        </p:txBody>
      </p:sp>
    </p:spTree>
    <p:extLst>
      <p:ext uri="{BB962C8B-B14F-4D97-AF65-F5344CB8AC3E}">
        <p14:creationId xmlns:p14="http://schemas.microsoft.com/office/powerpoint/2010/main" val="34632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54262" y="6606533"/>
            <a:ext cx="3349949" cy="2407776"/>
          </a:xfrm>
          <a:prstGeom prst="rect">
            <a:avLst/>
          </a:prstGeom>
        </p:spPr>
      </p:pic>
      <p:sp>
        <p:nvSpPr>
          <p:cNvPr id="4" name="TextBox 4"/>
          <p:cNvSpPr txBox="1"/>
          <p:nvPr/>
        </p:nvSpPr>
        <p:spPr>
          <a:xfrm>
            <a:off x="1600200" y="800100"/>
            <a:ext cx="14204011" cy="1823320"/>
          </a:xfrm>
          <a:prstGeom prst="rect">
            <a:avLst/>
          </a:prstGeom>
        </p:spPr>
        <p:txBody>
          <a:bodyPr wrap="square" lIns="0" tIns="0" rIns="0" bIns="0" rtlCol="0" anchor="t">
            <a:spAutoFit/>
          </a:bodyPr>
          <a:lstStyle/>
          <a:p>
            <a:r>
              <a:rPr lang="en-US" sz="5924" dirty="0">
                <a:solidFill>
                  <a:srgbClr val="202F5A"/>
                </a:solidFill>
                <a:latin typeface="Mont Bold" panose="020B0604020202020204" charset="0"/>
              </a:rPr>
              <a:t>Container Orchestration </a:t>
            </a:r>
          </a:p>
          <a:p>
            <a:r>
              <a:rPr lang="en-US" sz="5924" dirty="0">
                <a:solidFill>
                  <a:srgbClr val="202F5A"/>
                </a:solidFill>
                <a:latin typeface="Mont Bold" panose="020B0604020202020204" charset="0"/>
              </a:rPr>
              <a:t>Kubernetes</a:t>
            </a:r>
          </a:p>
        </p:txBody>
      </p:sp>
      <p:sp>
        <p:nvSpPr>
          <p:cNvPr id="7" name="TextBox 7"/>
          <p:cNvSpPr txBox="1"/>
          <p:nvPr/>
        </p:nvSpPr>
        <p:spPr>
          <a:xfrm>
            <a:off x="1591101" y="6146504"/>
            <a:ext cx="11072049" cy="3327834"/>
          </a:xfrm>
          <a:prstGeom prst="rect">
            <a:avLst/>
          </a:prstGeom>
        </p:spPr>
        <p:txBody>
          <a:bodyPr lIns="0" tIns="0" rIns="0" bIns="0" rtlCol="0" anchor="t">
            <a:spAutoFit/>
          </a:bodyPr>
          <a:lstStyle/>
          <a:p>
            <a:pPr>
              <a:lnSpc>
                <a:spcPts val="6614"/>
              </a:lnSpc>
            </a:pPr>
            <a:r>
              <a:rPr lang="en-US" sz="3200" dirty="0">
                <a:solidFill>
                  <a:srgbClr val="000000"/>
                </a:solidFill>
                <a:latin typeface="Mont Bold" panose="020B0604020202020204" charset="0"/>
              </a:rPr>
              <a:t>High Availability          Failovers</a:t>
            </a:r>
          </a:p>
          <a:p>
            <a:pPr>
              <a:lnSpc>
                <a:spcPts val="6614"/>
              </a:lnSpc>
            </a:pPr>
            <a:r>
              <a:rPr lang="en-US" sz="3200" dirty="0">
                <a:solidFill>
                  <a:srgbClr val="000000"/>
                </a:solidFill>
                <a:latin typeface="Mont Bold" panose="020B0604020202020204" charset="0"/>
              </a:rPr>
              <a:t>Scalability                      Autoscaling</a:t>
            </a:r>
          </a:p>
          <a:p>
            <a:pPr>
              <a:lnSpc>
                <a:spcPts val="6614"/>
              </a:lnSpc>
            </a:pPr>
            <a:r>
              <a:rPr lang="en-US" sz="3200" dirty="0">
                <a:solidFill>
                  <a:srgbClr val="000000"/>
                </a:solidFill>
                <a:latin typeface="Mont Bold" panose="020B0604020202020204" charset="0"/>
              </a:rPr>
              <a:t>Load Balancing            Disaster Recovery</a:t>
            </a:r>
          </a:p>
          <a:p>
            <a:pPr>
              <a:lnSpc>
                <a:spcPts val="6614"/>
              </a:lnSpc>
            </a:pPr>
            <a:r>
              <a:rPr lang="en-US" sz="3200" dirty="0">
                <a:solidFill>
                  <a:srgbClr val="000000"/>
                </a:solidFill>
                <a:latin typeface="Mont Bold" panose="020B0604020202020204" charset="0"/>
              </a:rPr>
              <a:t>Rolling Updates            </a:t>
            </a:r>
          </a:p>
        </p:txBody>
      </p:sp>
      <p:sp>
        <p:nvSpPr>
          <p:cNvPr id="9" name="TextBox 8">
            <a:extLst>
              <a:ext uri="{FF2B5EF4-FFF2-40B4-BE49-F238E27FC236}">
                <a16:creationId xmlns:a16="http://schemas.microsoft.com/office/drawing/2014/main" id="{20A8F7BB-8CB8-B3B1-1AF5-BB6F45B964BB}"/>
              </a:ext>
            </a:extLst>
          </p:cNvPr>
          <p:cNvSpPr txBox="1"/>
          <p:nvPr/>
        </p:nvSpPr>
        <p:spPr>
          <a:xfrm>
            <a:off x="1447800" y="2922177"/>
            <a:ext cx="15849600" cy="2823850"/>
          </a:xfrm>
          <a:prstGeom prst="rect">
            <a:avLst/>
          </a:prstGeom>
          <a:noFill/>
        </p:spPr>
        <p:txBody>
          <a:bodyPr wrap="square">
            <a:spAutoFit/>
          </a:bodyPr>
          <a:lstStyle/>
          <a:p>
            <a:pPr>
              <a:lnSpc>
                <a:spcPct val="150000"/>
              </a:lnSpc>
            </a:pPr>
            <a:r>
              <a:rPr lang="en-US" sz="2000" b="0" i="0" dirty="0">
                <a:solidFill>
                  <a:srgbClr val="111111"/>
                </a:solidFill>
                <a:effectLst/>
                <a:latin typeface="Mont Bold" panose="020B0604020202020204" charset="0"/>
              </a:rPr>
              <a:t>Container orchestration is about managing the lifecycle of containers, particularly in large, dynamic environments. It automates the deployment, networking, scaling, and availability of containerized workloads and services. Running containers - which are lightweight and usually ephemeral by nature - in small numbers, is easy enough to be done manually. However, managing them at scale in production environments can be a significant challenge without the automation that container orchestration platforms offer. Kubernetes has become the standard for container orchestration in the enterprise world.</a:t>
            </a:r>
            <a:endParaRPr lang="en-GB" sz="2000" dirty="0">
              <a:latin typeface="Mont Bold" panose="020B0604020202020204" charset="0"/>
            </a:endParaRPr>
          </a:p>
        </p:txBody>
      </p:sp>
      <p:pic>
        <p:nvPicPr>
          <p:cNvPr id="10" name="Picture 9" descr="Icon&#10;&#10;Description automatically generated">
            <a:extLst>
              <a:ext uri="{FF2B5EF4-FFF2-40B4-BE49-F238E27FC236}">
                <a16:creationId xmlns:a16="http://schemas.microsoft.com/office/drawing/2014/main" id="{06BF9B18-B4C2-73BD-8846-05B7AE1820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72338" y="325919"/>
            <a:ext cx="2315462" cy="224664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811235" y="2933700"/>
            <a:ext cx="2665527" cy="2643315"/>
          </a:xfrm>
          <a:prstGeom prst="rect">
            <a:avLst/>
          </a:prstGeom>
        </p:spPr>
      </p:pic>
      <p:sp>
        <p:nvSpPr>
          <p:cNvPr id="4" name="TextBox 4"/>
          <p:cNvSpPr txBox="1"/>
          <p:nvPr/>
        </p:nvSpPr>
        <p:spPr>
          <a:xfrm>
            <a:off x="2633140" y="5753100"/>
            <a:ext cx="13021718" cy="2481449"/>
          </a:xfrm>
          <a:prstGeom prst="rect">
            <a:avLst/>
          </a:prstGeom>
        </p:spPr>
        <p:txBody>
          <a:bodyPr lIns="0" tIns="0" rIns="0" bIns="0" rtlCol="0" anchor="t">
            <a:spAutoFit/>
          </a:bodyPr>
          <a:lstStyle/>
          <a:p>
            <a:pPr algn="ctr">
              <a:lnSpc>
                <a:spcPts val="6614"/>
              </a:lnSpc>
            </a:pPr>
            <a:r>
              <a:rPr lang="en-US" sz="3200" dirty="0">
                <a:solidFill>
                  <a:srgbClr val="202F5A"/>
                </a:solidFill>
                <a:latin typeface="Mont Bold" panose="020B0604020202020204" charset="0"/>
              </a:rPr>
              <a:t>Prometheus Tool</a:t>
            </a:r>
          </a:p>
          <a:p>
            <a:pPr algn="ctr">
              <a:lnSpc>
                <a:spcPts val="6614"/>
              </a:lnSpc>
            </a:pPr>
            <a:r>
              <a:rPr lang="en-US" sz="3200" dirty="0">
                <a:solidFill>
                  <a:srgbClr val="202F5A"/>
                </a:solidFill>
                <a:latin typeface="Mont Bold" panose="020B0604020202020204" charset="0"/>
              </a:rPr>
              <a:t>for monitoring servers and applications</a:t>
            </a:r>
          </a:p>
          <a:p>
            <a:pPr algn="ctr">
              <a:lnSpc>
                <a:spcPts val="6614"/>
              </a:lnSpc>
            </a:pPr>
            <a:r>
              <a:rPr lang="en-US" sz="3200" dirty="0">
                <a:solidFill>
                  <a:srgbClr val="202F5A"/>
                </a:solidFill>
                <a:latin typeface="Mont Bold" panose="020B0604020202020204" charset="0"/>
              </a:rPr>
              <a:t>and take necessary actions as and when required</a:t>
            </a:r>
          </a:p>
        </p:txBody>
      </p:sp>
      <p:sp>
        <p:nvSpPr>
          <p:cNvPr id="5" name="TextBox 11">
            <a:extLst>
              <a:ext uri="{FF2B5EF4-FFF2-40B4-BE49-F238E27FC236}">
                <a16:creationId xmlns:a16="http://schemas.microsoft.com/office/drawing/2014/main" id="{2242CB03-7FCE-5799-7FD6-DED2F0F0AE6B}"/>
              </a:ext>
            </a:extLst>
          </p:cNvPr>
          <p:cNvSpPr txBox="1"/>
          <p:nvPr/>
        </p:nvSpPr>
        <p:spPr>
          <a:xfrm>
            <a:off x="1028700" y="809625"/>
            <a:ext cx="16230600" cy="1592744"/>
          </a:xfrm>
          <a:prstGeom prst="rect">
            <a:avLst/>
          </a:prstGeom>
        </p:spPr>
        <p:txBody>
          <a:bodyPr lIns="0" tIns="0" rIns="0" bIns="0" rtlCol="0" anchor="t">
            <a:spAutoFit/>
          </a:bodyPr>
          <a:lstStyle/>
          <a:p>
            <a:pPr algn="ctr">
              <a:lnSpc>
                <a:spcPct val="150000"/>
              </a:lnSpc>
            </a:pPr>
            <a:r>
              <a:rPr lang="en-US" sz="3600" dirty="0">
                <a:solidFill>
                  <a:srgbClr val="151F47"/>
                </a:solidFill>
                <a:latin typeface="Mont Bold"/>
              </a:rPr>
              <a:t>Continuous Monitoring</a:t>
            </a:r>
          </a:p>
          <a:p>
            <a:pPr algn="ctr">
              <a:lnSpc>
                <a:spcPct val="150000"/>
              </a:lnSpc>
            </a:pPr>
            <a:r>
              <a:rPr lang="en-US" sz="3600" dirty="0">
                <a:solidFill>
                  <a:srgbClr val="151F47"/>
                </a:solidFill>
                <a:latin typeface="Mont Bold"/>
              </a:rPr>
              <a:t>Servers and applications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7320" y="3842569"/>
            <a:ext cx="3388048" cy="4359851"/>
            <a:chOff x="0" y="0"/>
            <a:chExt cx="3133810" cy="4032689"/>
          </a:xfrm>
        </p:grpSpPr>
        <p:sp>
          <p:nvSpPr>
            <p:cNvPr id="3" name="Freeform 3"/>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FCE3A"/>
            </a:solidFill>
          </p:spPr>
        </p:sp>
      </p:grpSp>
      <p:sp>
        <p:nvSpPr>
          <p:cNvPr id="4" name="TextBox 4"/>
          <p:cNvSpPr txBox="1"/>
          <p:nvPr/>
        </p:nvSpPr>
        <p:spPr>
          <a:xfrm>
            <a:off x="2062528" y="4138703"/>
            <a:ext cx="3271472" cy="3591368"/>
          </a:xfrm>
          <a:prstGeom prst="rect">
            <a:avLst/>
          </a:prstGeom>
        </p:spPr>
        <p:txBody>
          <a:bodyPr wrap="square" lIns="0" tIns="0" rIns="0" bIns="0" rtlCol="0" anchor="t">
            <a:spAutoFit/>
          </a:bodyPr>
          <a:lstStyle/>
          <a:p>
            <a:pPr>
              <a:lnSpc>
                <a:spcPts val="5703"/>
              </a:lnSpc>
            </a:pPr>
            <a:r>
              <a:rPr lang="en-US" sz="3099" dirty="0">
                <a:solidFill>
                  <a:srgbClr val="000000"/>
                </a:solidFill>
                <a:latin typeface="Mont Bold" panose="020B0604020202020204" charset="0"/>
              </a:rPr>
              <a:t>Git and GitHub</a:t>
            </a:r>
          </a:p>
          <a:p>
            <a:pPr>
              <a:lnSpc>
                <a:spcPts val="5703"/>
              </a:lnSpc>
            </a:pPr>
            <a:r>
              <a:rPr lang="en-US" sz="3099" dirty="0">
                <a:solidFill>
                  <a:srgbClr val="000000"/>
                </a:solidFill>
                <a:latin typeface="Mont Bold" panose="020B0604020202020204" charset="0"/>
              </a:rPr>
              <a:t>SonarQube</a:t>
            </a:r>
          </a:p>
          <a:p>
            <a:pPr>
              <a:lnSpc>
                <a:spcPts val="5703"/>
              </a:lnSpc>
            </a:pPr>
            <a:r>
              <a:rPr lang="en-US" sz="3099" dirty="0">
                <a:solidFill>
                  <a:srgbClr val="000000"/>
                </a:solidFill>
                <a:latin typeface="Mont Bold" panose="020B0604020202020204" charset="0"/>
              </a:rPr>
              <a:t>Nexus</a:t>
            </a:r>
          </a:p>
          <a:p>
            <a:pPr>
              <a:lnSpc>
                <a:spcPts val="5703"/>
              </a:lnSpc>
            </a:pPr>
            <a:r>
              <a:rPr lang="en-US" sz="3099" dirty="0">
                <a:solidFill>
                  <a:srgbClr val="000000"/>
                </a:solidFill>
                <a:latin typeface="Mont Bold" panose="020B0604020202020204" charset="0"/>
              </a:rPr>
              <a:t>Tomcat</a:t>
            </a:r>
          </a:p>
          <a:p>
            <a:pPr marL="0" lvl="0" indent="0" algn="l">
              <a:lnSpc>
                <a:spcPts val="5703"/>
              </a:lnSpc>
            </a:pPr>
            <a:r>
              <a:rPr lang="en-US" sz="3099" dirty="0">
                <a:solidFill>
                  <a:srgbClr val="000000"/>
                </a:solidFill>
                <a:latin typeface="Mont Bold" panose="020B0604020202020204" charset="0"/>
              </a:rPr>
              <a:t>Jenkins</a:t>
            </a:r>
          </a:p>
        </p:txBody>
      </p:sp>
      <p:grpSp>
        <p:nvGrpSpPr>
          <p:cNvPr id="5" name="Group 5"/>
          <p:cNvGrpSpPr/>
          <p:nvPr/>
        </p:nvGrpSpPr>
        <p:grpSpPr>
          <a:xfrm>
            <a:off x="5532424" y="3842569"/>
            <a:ext cx="3388048" cy="4359851"/>
            <a:chOff x="0" y="0"/>
            <a:chExt cx="3133810" cy="4032689"/>
          </a:xfrm>
        </p:grpSpPr>
        <p:sp>
          <p:nvSpPr>
            <p:cNvPr id="6" name="Freeform 6"/>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FCE3A"/>
            </a:solidFill>
          </p:spPr>
        </p:sp>
      </p:grpSp>
      <p:grpSp>
        <p:nvGrpSpPr>
          <p:cNvPr id="7" name="Group 7"/>
          <p:cNvGrpSpPr/>
          <p:nvPr/>
        </p:nvGrpSpPr>
        <p:grpSpPr>
          <a:xfrm>
            <a:off x="9367528" y="3842569"/>
            <a:ext cx="3388048" cy="4359851"/>
            <a:chOff x="0" y="0"/>
            <a:chExt cx="3133810" cy="4032689"/>
          </a:xfrm>
        </p:grpSpPr>
        <p:sp>
          <p:nvSpPr>
            <p:cNvPr id="8" name="Freeform 8"/>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FCE3A"/>
            </a:solidFill>
          </p:spPr>
        </p:sp>
      </p:grpSp>
      <p:grpSp>
        <p:nvGrpSpPr>
          <p:cNvPr id="9" name="Group 9"/>
          <p:cNvGrpSpPr/>
          <p:nvPr/>
        </p:nvGrpSpPr>
        <p:grpSpPr>
          <a:xfrm>
            <a:off x="13202632" y="3842569"/>
            <a:ext cx="3388048" cy="4359851"/>
            <a:chOff x="0" y="0"/>
            <a:chExt cx="3133810" cy="4032689"/>
          </a:xfrm>
        </p:grpSpPr>
        <p:sp>
          <p:nvSpPr>
            <p:cNvPr id="10" name="Freeform 10"/>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FFCE3A"/>
            </a:solidFill>
          </p:spPr>
        </p:sp>
      </p:grpSp>
      <p:sp>
        <p:nvSpPr>
          <p:cNvPr id="11" name="TextBox 11"/>
          <p:cNvSpPr txBox="1"/>
          <p:nvPr/>
        </p:nvSpPr>
        <p:spPr>
          <a:xfrm>
            <a:off x="2096887" y="1038225"/>
            <a:ext cx="14094227" cy="1231106"/>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0000"/>
                </a:solidFill>
                <a:latin typeface="Mont Bold" panose="020B0604020202020204" charset="0"/>
              </a:rPr>
              <a:t>Tools Covered</a:t>
            </a:r>
          </a:p>
        </p:txBody>
      </p:sp>
      <p:sp>
        <p:nvSpPr>
          <p:cNvPr id="12" name="TextBox 12"/>
          <p:cNvSpPr txBox="1"/>
          <p:nvPr/>
        </p:nvSpPr>
        <p:spPr>
          <a:xfrm>
            <a:off x="5897632" y="4138703"/>
            <a:ext cx="2657633" cy="3567558"/>
          </a:xfrm>
          <a:prstGeom prst="rect">
            <a:avLst/>
          </a:prstGeom>
        </p:spPr>
        <p:txBody>
          <a:bodyPr lIns="0" tIns="0" rIns="0" bIns="0" rtlCol="0" anchor="t">
            <a:spAutoFit/>
          </a:bodyPr>
          <a:lstStyle/>
          <a:p>
            <a:pPr>
              <a:lnSpc>
                <a:spcPts val="5703"/>
              </a:lnSpc>
            </a:pPr>
            <a:r>
              <a:rPr lang="en-US" sz="3099" dirty="0">
                <a:solidFill>
                  <a:srgbClr val="000000"/>
                </a:solidFill>
                <a:latin typeface="Mont Bold" panose="020B0604020202020204" charset="0"/>
              </a:rPr>
              <a:t>Docker </a:t>
            </a:r>
          </a:p>
          <a:p>
            <a:pPr>
              <a:lnSpc>
                <a:spcPts val="5703"/>
              </a:lnSpc>
            </a:pPr>
            <a:r>
              <a:rPr lang="en-US" sz="3099" dirty="0">
                <a:solidFill>
                  <a:srgbClr val="000000"/>
                </a:solidFill>
                <a:latin typeface="Mont Bold" panose="020B0604020202020204" charset="0"/>
              </a:rPr>
              <a:t>Ansible</a:t>
            </a:r>
          </a:p>
          <a:p>
            <a:pPr>
              <a:lnSpc>
                <a:spcPts val="5703"/>
              </a:lnSpc>
            </a:pPr>
            <a:r>
              <a:rPr lang="en-US" sz="3099" dirty="0">
                <a:solidFill>
                  <a:srgbClr val="000000"/>
                </a:solidFill>
                <a:latin typeface="Mont Bold" panose="020B0604020202020204" charset="0"/>
              </a:rPr>
              <a:t>Kubernetes</a:t>
            </a:r>
          </a:p>
          <a:p>
            <a:pPr>
              <a:lnSpc>
                <a:spcPts val="5703"/>
              </a:lnSpc>
            </a:pPr>
            <a:r>
              <a:rPr lang="en-US" sz="3099" dirty="0">
                <a:solidFill>
                  <a:srgbClr val="000000"/>
                </a:solidFill>
                <a:latin typeface="Mont Bold" panose="020B0604020202020204" charset="0"/>
              </a:rPr>
              <a:t>Terraform</a:t>
            </a:r>
          </a:p>
          <a:p>
            <a:pPr marL="0" lvl="0" indent="0" algn="l">
              <a:lnSpc>
                <a:spcPts val="5703"/>
              </a:lnSpc>
            </a:pPr>
            <a:r>
              <a:rPr lang="en-US" sz="3099" dirty="0">
                <a:solidFill>
                  <a:srgbClr val="000000"/>
                </a:solidFill>
                <a:latin typeface="Mont Bold" panose="020B0604020202020204" charset="0"/>
              </a:rPr>
              <a:t>AWS</a:t>
            </a:r>
          </a:p>
        </p:txBody>
      </p:sp>
      <p:sp>
        <p:nvSpPr>
          <p:cNvPr id="13" name="TextBox 13"/>
          <p:cNvSpPr txBox="1"/>
          <p:nvPr/>
        </p:nvSpPr>
        <p:spPr>
          <a:xfrm>
            <a:off x="9732736" y="4138703"/>
            <a:ext cx="3104689" cy="3591368"/>
          </a:xfrm>
          <a:prstGeom prst="rect">
            <a:avLst/>
          </a:prstGeom>
        </p:spPr>
        <p:txBody>
          <a:bodyPr wrap="square" lIns="0" tIns="0" rIns="0" bIns="0" rtlCol="0" anchor="t">
            <a:spAutoFit/>
          </a:bodyPr>
          <a:lstStyle/>
          <a:p>
            <a:pPr>
              <a:lnSpc>
                <a:spcPts val="5703"/>
              </a:lnSpc>
            </a:pPr>
            <a:r>
              <a:rPr lang="en-US" sz="3099" dirty="0">
                <a:solidFill>
                  <a:srgbClr val="000000"/>
                </a:solidFill>
                <a:latin typeface="Mont Bold" panose="020B0604020202020204" charset="0"/>
              </a:rPr>
              <a:t>Python</a:t>
            </a:r>
          </a:p>
          <a:p>
            <a:pPr>
              <a:lnSpc>
                <a:spcPts val="5703"/>
              </a:lnSpc>
            </a:pPr>
            <a:r>
              <a:rPr lang="en-US" sz="3099" dirty="0">
                <a:solidFill>
                  <a:srgbClr val="000000"/>
                </a:solidFill>
                <a:latin typeface="Mont Bold" panose="020B0604020202020204" charset="0"/>
              </a:rPr>
              <a:t>Shell Scripting</a:t>
            </a:r>
          </a:p>
          <a:p>
            <a:pPr>
              <a:lnSpc>
                <a:spcPts val="5703"/>
              </a:lnSpc>
            </a:pPr>
            <a:r>
              <a:rPr lang="en-US" sz="3099" dirty="0">
                <a:solidFill>
                  <a:srgbClr val="000000"/>
                </a:solidFill>
                <a:latin typeface="Mont Bold" panose="020B0604020202020204" charset="0"/>
              </a:rPr>
              <a:t>Linux</a:t>
            </a:r>
          </a:p>
          <a:p>
            <a:pPr>
              <a:lnSpc>
                <a:spcPts val="5703"/>
              </a:lnSpc>
            </a:pPr>
            <a:r>
              <a:rPr lang="en-US" sz="3099" dirty="0">
                <a:solidFill>
                  <a:srgbClr val="000000"/>
                </a:solidFill>
                <a:latin typeface="Mont Bold" panose="020B0604020202020204" charset="0"/>
              </a:rPr>
              <a:t>Jira</a:t>
            </a:r>
          </a:p>
          <a:p>
            <a:pPr marL="0" lvl="0" indent="0" algn="l">
              <a:lnSpc>
                <a:spcPts val="5703"/>
              </a:lnSpc>
            </a:pPr>
            <a:r>
              <a:rPr lang="en-US" sz="3099" dirty="0" err="1">
                <a:solidFill>
                  <a:srgbClr val="000000"/>
                </a:solidFill>
                <a:latin typeface="Mont Bold" panose="020B0604020202020204" charset="0"/>
              </a:rPr>
              <a:t>ArgoCD</a:t>
            </a:r>
            <a:endParaRPr lang="en-US" sz="3099" dirty="0">
              <a:solidFill>
                <a:srgbClr val="000000"/>
              </a:solidFill>
              <a:latin typeface="Mont Bold" panose="020B0604020202020204" charset="0"/>
            </a:endParaRPr>
          </a:p>
        </p:txBody>
      </p:sp>
      <p:sp>
        <p:nvSpPr>
          <p:cNvPr id="14" name="TextBox 14"/>
          <p:cNvSpPr txBox="1"/>
          <p:nvPr/>
        </p:nvSpPr>
        <p:spPr>
          <a:xfrm>
            <a:off x="13567840" y="4138703"/>
            <a:ext cx="2657633" cy="1398460"/>
          </a:xfrm>
          <a:prstGeom prst="rect">
            <a:avLst/>
          </a:prstGeom>
        </p:spPr>
        <p:txBody>
          <a:bodyPr lIns="0" tIns="0" rIns="0" bIns="0" rtlCol="0" anchor="t">
            <a:spAutoFit/>
          </a:bodyPr>
          <a:lstStyle/>
          <a:p>
            <a:pPr>
              <a:lnSpc>
                <a:spcPts val="5703"/>
              </a:lnSpc>
            </a:pPr>
            <a:r>
              <a:rPr lang="en-US" sz="3099" dirty="0">
                <a:solidFill>
                  <a:srgbClr val="000000"/>
                </a:solidFill>
                <a:latin typeface="Mont Bold" panose="020B0604020202020204" charset="0"/>
              </a:rPr>
              <a:t>Prometheus</a:t>
            </a:r>
          </a:p>
          <a:p>
            <a:pPr>
              <a:lnSpc>
                <a:spcPts val="5703"/>
              </a:lnSpc>
            </a:pPr>
            <a:r>
              <a:rPr lang="en-US" sz="3099" dirty="0">
                <a:solidFill>
                  <a:srgbClr val="000000"/>
                </a:solidFill>
                <a:latin typeface="Mont Bold" panose="020B0604020202020204" charset="0"/>
              </a:rPr>
              <a:t>Grafana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2096886" y="4229100"/>
            <a:ext cx="14094227" cy="1231106"/>
          </a:xfrm>
          <a:prstGeom prst="rect">
            <a:avLst/>
          </a:prstGeom>
        </p:spPr>
        <p:txBody>
          <a:bodyPr lIns="0" tIns="0" rIns="0" bIns="0" rtlCol="0" anchor="t">
            <a:spAutoFit/>
          </a:bodyPr>
          <a:lstStyle/>
          <a:p>
            <a:pPr marL="0" lvl="0" indent="0" algn="ctr">
              <a:lnSpc>
                <a:spcPts val="9600"/>
              </a:lnSpc>
              <a:spcBef>
                <a:spcPct val="0"/>
              </a:spcBef>
            </a:pPr>
            <a:r>
              <a:rPr lang="en-US" sz="8000" dirty="0">
                <a:solidFill>
                  <a:srgbClr val="000000"/>
                </a:solidFill>
                <a:latin typeface="Mont Bold" panose="020B0604020202020204" charset="0"/>
              </a:rPr>
              <a:t>Thank You</a:t>
            </a:r>
          </a:p>
        </p:txBody>
      </p:sp>
    </p:spTree>
    <p:extLst>
      <p:ext uri="{BB962C8B-B14F-4D97-AF65-F5344CB8AC3E}">
        <p14:creationId xmlns:p14="http://schemas.microsoft.com/office/powerpoint/2010/main" val="2493413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1111513"/>
            <a:ext cx="16834523" cy="4868494"/>
            <a:chOff x="0" y="0"/>
            <a:chExt cx="22446031" cy="6491326"/>
          </a:xfrm>
        </p:grpSpPr>
        <p:sp>
          <p:nvSpPr>
            <p:cNvPr id="10" name="TextBox 10"/>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a:solidFill>
                    <a:srgbClr val="010B33"/>
                  </a:solidFill>
                  <a:latin typeface="Mont Bold"/>
                </a:rPr>
                <a:t>Organization's Business Needs</a:t>
              </a:r>
            </a:p>
          </p:txBody>
        </p:sp>
        <p:sp>
          <p:nvSpPr>
            <p:cNvPr id="11" name="TextBox 11"/>
            <p:cNvSpPr txBox="1"/>
            <p:nvPr/>
          </p:nvSpPr>
          <p:spPr>
            <a:xfrm>
              <a:off x="0" y="2160490"/>
              <a:ext cx="22446031" cy="4330836"/>
            </a:xfrm>
            <a:prstGeom prst="rect">
              <a:avLst/>
            </a:prstGeom>
          </p:spPr>
          <p:txBody>
            <a:bodyPr lIns="0" tIns="0" rIns="0" bIns="0" rtlCol="0" anchor="t">
              <a:spAutoFit/>
            </a:bodyPr>
            <a:lstStyle/>
            <a:p>
              <a:pPr marL="722153" lvl="1" indent="-361077">
                <a:lnSpc>
                  <a:spcPts val="6589"/>
                </a:lnSpc>
                <a:buFont typeface="Arial"/>
                <a:buChar char="•"/>
              </a:pPr>
              <a:r>
                <a:rPr lang="en-US" sz="3344">
                  <a:solidFill>
                    <a:srgbClr val="151F47"/>
                  </a:solidFill>
                  <a:latin typeface="Mont Bold"/>
                </a:rPr>
                <a:t>Continuous Delivery</a:t>
              </a:r>
            </a:p>
            <a:p>
              <a:pPr marL="722153" lvl="1" indent="-361077">
                <a:lnSpc>
                  <a:spcPts val="6589"/>
                </a:lnSpc>
                <a:buFont typeface="Arial"/>
                <a:buChar char="•"/>
              </a:pPr>
              <a:r>
                <a:rPr lang="en-US" sz="3344">
                  <a:solidFill>
                    <a:srgbClr val="151F47"/>
                  </a:solidFill>
                  <a:latin typeface="Mont Bold"/>
                </a:rPr>
                <a:t>Higher Quality</a:t>
              </a:r>
            </a:p>
            <a:p>
              <a:pPr marL="722153" lvl="1" indent="-361077">
                <a:lnSpc>
                  <a:spcPts val="6589"/>
                </a:lnSpc>
                <a:buFont typeface="Arial"/>
                <a:buChar char="•"/>
              </a:pPr>
              <a:r>
                <a:rPr lang="en-US" sz="3344">
                  <a:solidFill>
                    <a:srgbClr val="151F47"/>
                  </a:solidFill>
                  <a:latin typeface="Mont Bold"/>
                </a:rPr>
                <a:t>Cost Optimization </a:t>
              </a:r>
            </a:p>
            <a:p>
              <a:pPr marL="722153" lvl="1" indent="-361077">
                <a:lnSpc>
                  <a:spcPts val="6589"/>
                </a:lnSpc>
                <a:buFont typeface="Arial"/>
                <a:buChar char="•"/>
              </a:pPr>
              <a:r>
                <a:rPr lang="en-US" sz="3344">
                  <a:solidFill>
                    <a:srgbClr val="151F47"/>
                  </a:solidFill>
                  <a:latin typeface="Mont Bold"/>
                </a:rPr>
                <a:t>Reduced Outages</a:t>
              </a:r>
            </a:p>
          </p:txBody>
        </p:sp>
      </p:grpSp>
      <p:grpSp>
        <p:nvGrpSpPr>
          <p:cNvPr id="12" name="Group 12"/>
          <p:cNvGrpSpPr/>
          <p:nvPr/>
        </p:nvGrpSpPr>
        <p:grpSpPr>
          <a:xfrm>
            <a:off x="5307394" y="7458433"/>
            <a:ext cx="2425550" cy="1941650"/>
            <a:chOff x="0" y="0"/>
            <a:chExt cx="638828" cy="511381"/>
          </a:xfrm>
        </p:grpSpPr>
        <p:sp>
          <p:nvSpPr>
            <p:cNvPr id="13" name="Freeform 13"/>
            <p:cNvSpPr/>
            <p:nvPr/>
          </p:nvSpPr>
          <p:spPr>
            <a:xfrm>
              <a:off x="0" y="0"/>
              <a:ext cx="638828" cy="511381"/>
            </a:xfrm>
            <a:custGeom>
              <a:avLst/>
              <a:gdLst/>
              <a:ahLst/>
              <a:cxnLst/>
              <a:rect l="l" t="t" r="r" b="b"/>
              <a:pathLst>
                <a:path w="638828" h="511381">
                  <a:moveTo>
                    <a:pt x="0" y="0"/>
                  </a:moveTo>
                  <a:lnTo>
                    <a:pt x="638828" y="0"/>
                  </a:lnTo>
                  <a:lnTo>
                    <a:pt x="638828" y="511381"/>
                  </a:lnTo>
                  <a:lnTo>
                    <a:pt x="0" y="511381"/>
                  </a:lnTo>
                  <a:close/>
                </a:path>
              </a:pathLst>
            </a:custGeom>
            <a:solidFill>
              <a:srgbClr val="010B33"/>
            </a:solidFill>
          </p:spPr>
        </p:sp>
        <p:sp>
          <p:nvSpPr>
            <p:cNvPr id="14" name="TextBox 14"/>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15" name="Group 15"/>
          <p:cNvGrpSpPr/>
          <p:nvPr/>
        </p:nvGrpSpPr>
        <p:grpSpPr>
          <a:xfrm>
            <a:off x="7732944" y="7458433"/>
            <a:ext cx="5851586" cy="1941650"/>
            <a:chOff x="0" y="0"/>
            <a:chExt cx="1541158" cy="511381"/>
          </a:xfrm>
        </p:grpSpPr>
        <p:sp>
          <p:nvSpPr>
            <p:cNvPr id="16" name="Freeform 16"/>
            <p:cNvSpPr/>
            <p:nvPr/>
          </p:nvSpPr>
          <p:spPr>
            <a:xfrm>
              <a:off x="0" y="0"/>
              <a:ext cx="1541158" cy="511381"/>
            </a:xfrm>
            <a:custGeom>
              <a:avLst/>
              <a:gdLst/>
              <a:ahLst/>
              <a:cxnLst/>
              <a:rect l="l" t="t" r="r" b="b"/>
              <a:pathLst>
                <a:path w="1541158" h="511381">
                  <a:moveTo>
                    <a:pt x="0" y="0"/>
                  </a:moveTo>
                  <a:lnTo>
                    <a:pt x="1541158" y="0"/>
                  </a:lnTo>
                  <a:lnTo>
                    <a:pt x="1541158" y="511381"/>
                  </a:lnTo>
                  <a:lnTo>
                    <a:pt x="0" y="511381"/>
                  </a:lnTo>
                  <a:close/>
                </a:path>
              </a:pathLst>
            </a:custGeom>
            <a:solidFill>
              <a:srgbClr val="6963AF"/>
            </a:solidFill>
          </p:spPr>
        </p:sp>
        <p:sp>
          <p:nvSpPr>
            <p:cNvPr id="17" name="TextBox 17"/>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sp>
        <p:nvSpPr>
          <p:cNvPr id="18" name="TextBox 18"/>
          <p:cNvSpPr txBox="1"/>
          <p:nvPr/>
        </p:nvSpPr>
        <p:spPr>
          <a:xfrm>
            <a:off x="8760701" y="7486649"/>
            <a:ext cx="4090193" cy="1878331"/>
          </a:xfrm>
          <a:prstGeom prst="rect">
            <a:avLst/>
          </a:prstGeom>
        </p:spPr>
        <p:txBody>
          <a:bodyPr lIns="0" tIns="0" rIns="0" bIns="0" rtlCol="0" anchor="t">
            <a:spAutoFit/>
          </a:bodyPr>
          <a:lstStyle/>
          <a:p>
            <a:pPr>
              <a:lnSpc>
                <a:spcPts val="4799"/>
              </a:lnSpc>
            </a:pPr>
            <a:r>
              <a:rPr lang="en-US" sz="3199">
                <a:solidFill>
                  <a:srgbClr val="151F47"/>
                </a:solidFill>
                <a:latin typeface="Mont Bold"/>
              </a:rPr>
              <a:t>Software Development Models</a:t>
            </a:r>
          </a:p>
        </p:txBody>
      </p:sp>
      <p:sp>
        <p:nvSpPr>
          <p:cNvPr id="19" name="TextBox 19"/>
          <p:cNvSpPr txBox="1"/>
          <p:nvPr/>
        </p:nvSpPr>
        <p:spPr>
          <a:xfrm>
            <a:off x="5667139" y="7752983"/>
            <a:ext cx="1706059" cy="981075"/>
          </a:xfrm>
          <a:prstGeom prst="rect">
            <a:avLst/>
          </a:prstGeom>
        </p:spPr>
        <p:txBody>
          <a:bodyPr lIns="0" tIns="0" rIns="0" bIns="0" rtlCol="0" anchor="t">
            <a:spAutoFit/>
          </a:bodyPr>
          <a:lstStyle/>
          <a:p>
            <a:pPr algn="ctr">
              <a:lnSpc>
                <a:spcPts val="6240"/>
              </a:lnSpc>
              <a:spcBef>
                <a:spcPct val="0"/>
              </a:spcBef>
            </a:pPr>
            <a:r>
              <a:rPr lang="en-US" sz="5200">
                <a:solidFill>
                  <a:srgbClr val="BEC9D7"/>
                </a:solidFill>
                <a:latin typeface="Mont Bold"/>
              </a:rPr>
              <a:t>Plan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EC9D7"/>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1133795"/>
            <a:ext cx="16834523" cy="6688626"/>
            <a:chOff x="0" y="0"/>
            <a:chExt cx="22446031" cy="8918169"/>
          </a:xfrm>
        </p:grpSpPr>
        <p:sp>
          <p:nvSpPr>
            <p:cNvPr id="10" name="TextBox 10"/>
            <p:cNvSpPr txBox="1"/>
            <p:nvPr/>
          </p:nvSpPr>
          <p:spPr>
            <a:xfrm>
              <a:off x="0" y="-285750"/>
              <a:ext cx="22446031" cy="1920422"/>
            </a:xfrm>
            <a:prstGeom prst="rect">
              <a:avLst/>
            </a:prstGeom>
          </p:spPr>
          <p:txBody>
            <a:bodyPr lIns="0" tIns="0" rIns="0" bIns="0" rtlCol="0" anchor="t">
              <a:spAutoFit/>
            </a:bodyPr>
            <a:lstStyle/>
            <a:p>
              <a:pPr>
                <a:lnSpc>
                  <a:spcPts val="9683"/>
                </a:lnSpc>
              </a:pPr>
              <a:r>
                <a:rPr lang="en-US" sz="8069">
                  <a:solidFill>
                    <a:srgbClr val="151F47"/>
                  </a:solidFill>
                  <a:latin typeface="Mont Bold"/>
                </a:rPr>
                <a:t>Software Development Models</a:t>
              </a:r>
            </a:p>
          </p:txBody>
        </p:sp>
        <p:sp>
          <p:nvSpPr>
            <p:cNvPr id="11" name="TextBox 11"/>
            <p:cNvSpPr txBox="1"/>
            <p:nvPr/>
          </p:nvSpPr>
          <p:spPr>
            <a:xfrm>
              <a:off x="0" y="2097501"/>
              <a:ext cx="22446031" cy="6820668"/>
            </a:xfrm>
            <a:prstGeom prst="rect">
              <a:avLst/>
            </a:prstGeom>
          </p:spPr>
          <p:txBody>
            <a:bodyPr lIns="0" tIns="0" rIns="0" bIns="0" rtlCol="0" anchor="t">
              <a:spAutoFit/>
            </a:bodyPr>
            <a:lstStyle/>
            <a:p>
              <a:pPr marL="722153" lvl="1" indent="-361077">
                <a:lnSpc>
                  <a:spcPts val="6890"/>
                </a:lnSpc>
                <a:buFont typeface="Arial"/>
                <a:buChar char="•"/>
              </a:pPr>
              <a:r>
                <a:rPr lang="en-US" sz="3344">
                  <a:solidFill>
                    <a:srgbClr val="151F47"/>
                  </a:solidFill>
                  <a:latin typeface="Mont Bold"/>
                </a:rPr>
                <a:t>Waterfall Model</a:t>
              </a:r>
            </a:p>
            <a:p>
              <a:pPr marL="722153" lvl="1" indent="-361077">
                <a:lnSpc>
                  <a:spcPts val="6890"/>
                </a:lnSpc>
                <a:buFont typeface="Arial"/>
                <a:buChar char="•"/>
              </a:pPr>
              <a:r>
                <a:rPr lang="en-US" sz="3344">
                  <a:solidFill>
                    <a:srgbClr val="151F47"/>
                  </a:solidFill>
                  <a:latin typeface="Mont Bold"/>
                </a:rPr>
                <a:t>Spiral Model</a:t>
              </a:r>
            </a:p>
            <a:p>
              <a:pPr marL="722153" lvl="1" indent="-361077">
                <a:lnSpc>
                  <a:spcPts val="6890"/>
                </a:lnSpc>
                <a:buFont typeface="Arial"/>
                <a:buChar char="•"/>
              </a:pPr>
              <a:r>
                <a:rPr lang="en-US" sz="3344">
                  <a:solidFill>
                    <a:srgbClr val="151F47"/>
                  </a:solidFill>
                  <a:latin typeface="Mont Bold"/>
                </a:rPr>
                <a:t>V - Model</a:t>
              </a:r>
            </a:p>
            <a:p>
              <a:pPr marL="722153" lvl="1" indent="-361077">
                <a:lnSpc>
                  <a:spcPts val="6890"/>
                </a:lnSpc>
                <a:buFont typeface="Arial"/>
                <a:buChar char="•"/>
              </a:pPr>
              <a:r>
                <a:rPr lang="en-US" sz="3344">
                  <a:solidFill>
                    <a:srgbClr val="151F47"/>
                  </a:solidFill>
                  <a:latin typeface="Mont Bold"/>
                </a:rPr>
                <a:t>Iterative and Incremental Models</a:t>
              </a:r>
            </a:p>
            <a:p>
              <a:pPr marL="722153" lvl="1" indent="-361077">
                <a:lnSpc>
                  <a:spcPts val="6890"/>
                </a:lnSpc>
                <a:buFont typeface="Arial"/>
                <a:buChar char="•"/>
              </a:pPr>
              <a:r>
                <a:rPr lang="en-US" sz="3344">
                  <a:solidFill>
                    <a:srgbClr val="151F47"/>
                  </a:solidFill>
                  <a:latin typeface="Mont Bold"/>
                </a:rPr>
                <a:t>RAD</a:t>
              </a:r>
            </a:p>
            <a:p>
              <a:pPr marL="722153" lvl="1" indent="-361077">
                <a:lnSpc>
                  <a:spcPts val="6890"/>
                </a:lnSpc>
                <a:buFont typeface="Arial"/>
                <a:buChar char="•"/>
              </a:pPr>
              <a:r>
                <a:rPr lang="en-US" sz="3344">
                  <a:solidFill>
                    <a:srgbClr val="151F47"/>
                  </a:solidFill>
                  <a:latin typeface="Mont Bold"/>
                </a:rPr>
                <a:t>Agile SDLC</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FFFFFF">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FFFFF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726738" y="1134367"/>
            <a:ext cx="16834523" cy="7664805"/>
            <a:chOff x="0" y="0"/>
            <a:chExt cx="22446031" cy="10219740"/>
          </a:xfrm>
        </p:grpSpPr>
        <p:sp>
          <p:nvSpPr>
            <p:cNvPr id="10" name="TextBox 10"/>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a:solidFill>
                    <a:srgbClr val="010B33"/>
                  </a:solidFill>
                  <a:latin typeface="Mont Bold"/>
                </a:rPr>
                <a:t>Traditional SDLC</a:t>
              </a:r>
            </a:p>
          </p:txBody>
        </p:sp>
        <p:sp>
          <p:nvSpPr>
            <p:cNvPr id="11" name="TextBox 11"/>
            <p:cNvSpPr txBox="1"/>
            <p:nvPr/>
          </p:nvSpPr>
          <p:spPr>
            <a:xfrm>
              <a:off x="0" y="2122390"/>
              <a:ext cx="22446031" cy="8097350"/>
            </a:xfrm>
            <a:prstGeom prst="rect">
              <a:avLst/>
            </a:prstGeom>
          </p:spPr>
          <p:txBody>
            <a:bodyPr lIns="0" tIns="0" rIns="0" bIns="0" rtlCol="0" anchor="t">
              <a:spAutoFit/>
            </a:bodyPr>
            <a:lstStyle/>
            <a:p>
              <a:pPr>
                <a:lnSpc>
                  <a:spcPts val="6977"/>
                </a:lnSpc>
              </a:pPr>
              <a:r>
                <a:rPr lang="en-US" sz="3387">
                  <a:solidFill>
                    <a:srgbClr val="151F47"/>
                  </a:solidFill>
                  <a:latin typeface="Mont Bold"/>
                </a:rPr>
                <a:t>      Requirements Gathering</a:t>
              </a:r>
            </a:p>
            <a:p>
              <a:pPr>
                <a:lnSpc>
                  <a:spcPts val="6977"/>
                </a:lnSpc>
              </a:pPr>
              <a:r>
                <a:rPr lang="en-US" sz="3387">
                  <a:solidFill>
                    <a:srgbClr val="151F47"/>
                  </a:solidFill>
                  <a:latin typeface="Mont Bold"/>
                </a:rPr>
                <a:t>               Analysis</a:t>
              </a:r>
            </a:p>
            <a:p>
              <a:pPr>
                <a:lnSpc>
                  <a:spcPts val="6977"/>
                </a:lnSpc>
              </a:pPr>
              <a:r>
                <a:rPr lang="en-US" sz="3387">
                  <a:solidFill>
                    <a:srgbClr val="151F47"/>
                  </a:solidFill>
                  <a:latin typeface="Mont Bold"/>
                </a:rPr>
                <a:t>                     Design</a:t>
              </a:r>
            </a:p>
            <a:p>
              <a:pPr>
                <a:lnSpc>
                  <a:spcPts val="6977"/>
                </a:lnSpc>
              </a:pPr>
              <a:r>
                <a:rPr lang="en-US" sz="3387">
                  <a:solidFill>
                    <a:srgbClr val="151F47"/>
                  </a:solidFill>
                  <a:latin typeface="Mont Bold"/>
                </a:rPr>
                <a:t>                          Code</a:t>
              </a:r>
            </a:p>
            <a:p>
              <a:pPr>
                <a:lnSpc>
                  <a:spcPts val="6977"/>
                </a:lnSpc>
              </a:pPr>
              <a:r>
                <a:rPr lang="en-US" sz="3387">
                  <a:solidFill>
                    <a:srgbClr val="151F47"/>
                  </a:solidFill>
                  <a:latin typeface="Mont Bold"/>
                </a:rPr>
                <a:t>                               Test</a:t>
              </a:r>
            </a:p>
            <a:p>
              <a:pPr>
                <a:lnSpc>
                  <a:spcPts val="6977"/>
                </a:lnSpc>
              </a:pPr>
              <a:r>
                <a:rPr lang="en-US" sz="3387">
                  <a:solidFill>
                    <a:srgbClr val="151F47"/>
                  </a:solidFill>
                  <a:latin typeface="Mont Bold"/>
                </a:rPr>
                <a:t>                                    Implementation</a:t>
              </a:r>
            </a:p>
            <a:p>
              <a:pPr>
                <a:lnSpc>
                  <a:spcPts val="6977"/>
                </a:lnSpc>
              </a:pPr>
              <a:r>
                <a:rPr lang="en-US" sz="3387">
                  <a:solidFill>
                    <a:srgbClr val="151F47"/>
                  </a:solidFill>
                  <a:latin typeface="Mont Bold"/>
                </a:rPr>
                <a:t>                                           Maintenance</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821195" y="2424447"/>
            <a:ext cx="5438105" cy="54381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58C1D7">
                  <a:alpha val="9804"/>
                </a:srgbClr>
              </a:solidFill>
            </p:spPr>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58C1D7">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726738" y="1134367"/>
            <a:ext cx="16834523" cy="5909684"/>
            <a:chOff x="0" y="0"/>
            <a:chExt cx="22446031" cy="7879578"/>
          </a:xfrm>
        </p:grpSpPr>
        <p:sp>
          <p:nvSpPr>
            <p:cNvPr id="10" name="TextBox 10"/>
            <p:cNvSpPr txBox="1"/>
            <p:nvPr/>
          </p:nvSpPr>
          <p:spPr>
            <a:xfrm>
              <a:off x="0" y="-304800"/>
              <a:ext cx="22446031" cy="1973886"/>
            </a:xfrm>
            <a:prstGeom prst="rect">
              <a:avLst/>
            </a:prstGeom>
          </p:spPr>
          <p:txBody>
            <a:bodyPr lIns="0" tIns="0" rIns="0" bIns="0" rtlCol="0" anchor="t">
              <a:spAutoFit/>
            </a:bodyPr>
            <a:lstStyle/>
            <a:p>
              <a:pPr>
                <a:lnSpc>
                  <a:spcPts val="9925"/>
                </a:lnSpc>
              </a:pPr>
              <a:r>
                <a:rPr lang="en-US" sz="8271">
                  <a:solidFill>
                    <a:srgbClr val="151F47"/>
                  </a:solidFill>
                  <a:latin typeface="Mont Bold"/>
                </a:rPr>
                <a:t>Traditional SDLC - Challenges</a:t>
              </a:r>
            </a:p>
          </p:txBody>
        </p:sp>
        <p:sp>
          <p:nvSpPr>
            <p:cNvPr id="11" name="TextBox 11"/>
            <p:cNvSpPr txBox="1"/>
            <p:nvPr/>
          </p:nvSpPr>
          <p:spPr>
            <a:xfrm>
              <a:off x="0" y="2122390"/>
              <a:ext cx="22446031" cy="5757188"/>
            </a:xfrm>
            <a:prstGeom prst="rect">
              <a:avLst/>
            </a:prstGeom>
          </p:spPr>
          <p:txBody>
            <a:bodyPr lIns="0" tIns="0" rIns="0" bIns="0" rtlCol="0" anchor="t">
              <a:spAutoFit/>
            </a:bodyPr>
            <a:lstStyle/>
            <a:p>
              <a:pPr>
                <a:lnSpc>
                  <a:spcPts val="6977"/>
                </a:lnSpc>
              </a:pPr>
              <a:r>
                <a:rPr lang="en-US" sz="3387">
                  <a:solidFill>
                    <a:srgbClr val="151F47"/>
                  </a:solidFill>
                  <a:latin typeface="Mont Bold"/>
                </a:rPr>
                <a:t>Requirements change</a:t>
              </a:r>
            </a:p>
            <a:p>
              <a:pPr>
                <a:lnSpc>
                  <a:spcPts val="6977"/>
                </a:lnSpc>
              </a:pPr>
              <a:r>
                <a:rPr lang="en-US" sz="3387">
                  <a:solidFill>
                    <a:srgbClr val="151F47"/>
                  </a:solidFill>
                  <a:latin typeface="Mont Bold"/>
                </a:rPr>
                <a:t>Lack of involvement of customer/business</a:t>
              </a:r>
            </a:p>
            <a:p>
              <a:pPr>
                <a:lnSpc>
                  <a:spcPts val="6977"/>
                </a:lnSpc>
              </a:pPr>
              <a:r>
                <a:rPr lang="en-US" sz="3387">
                  <a:solidFill>
                    <a:srgbClr val="151F47"/>
                  </a:solidFill>
                  <a:latin typeface="Mont Bold"/>
                </a:rPr>
                <a:t>Accuracy of estimations</a:t>
              </a:r>
            </a:p>
            <a:p>
              <a:pPr>
                <a:lnSpc>
                  <a:spcPts val="6977"/>
                </a:lnSpc>
              </a:pPr>
              <a:r>
                <a:rPr lang="en-US" sz="3387">
                  <a:solidFill>
                    <a:srgbClr val="151F47"/>
                  </a:solidFill>
                  <a:latin typeface="Mont Bold"/>
                </a:rPr>
                <a:t>Schedule and cost overruns</a:t>
              </a:r>
            </a:p>
            <a:p>
              <a:pPr>
                <a:lnSpc>
                  <a:spcPts val="6977"/>
                </a:lnSpc>
              </a:pPr>
              <a:r>
                <a:rPr lang="en-US" sz="3387">
                  <a:solidFill>
                    <a:srgbClr val="151F47"/>
                  </a:solidFill>
                  <a:latin typeface="Mont Bold"/>
                </a:rPr>
                <a:t>Not much time left for testing or fix the defects etc.,</a:t>
              </a: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486400" y="7629078"/>
            <a:ext cx="7315200" cy="2209960"/>
          </a:xfrm>
          <a:prstGeom prst="rect">
            <a:avLst/>
          </a:prstGeom>
        </p:spPr>
      </p:pic>
      <p:sp>
        <p:nvSpPr>
          <p:cNvPr id="13" name="TextBox 13"/>
          <p:cNvSpPr txBox="1"/>
          <p:nvPr/>
        </p:nvSpPr>
        <p:spPr>
          <a:xfrm>
            <a:off x="4843430" y="9364462"/>
            <a:ext cx="1993999" cy="474576"/>
          </a:xfrm>
          <a:prstGeom prst="rect">
            <a:avLst/>
          </a:prstGeom>
        </p:spPr>
        <p:txBody>
          <a:bodyPr lIns="0" tIns="0" rIns="0" bIns="0" rtlCol="0" anchor="t">
            <a:spAutoFit/>
          </a:bodyPr>
          <a:lstStyle/>
          <a:p>
            <a:pPr algn="ctr">
              <a:lnSpc>
                <a:spcPts val="3242"/>
              </a:lnSpc>
            </a:pPr>
            <a:r>
              <a:rPr lang="en-US" sz="2315">
                <a:solidFill>
                  <a:srgbClr val="151F47"/>
                </a:solidFill>
                <a:latin typeface="Mont Bold"/>
              </a:rPr>
              <a:t>development</a:t>
            </a:r>
          </a:p>
        </p:txBody>
      </p:sp>
      <p:sp>
        <p:nvSpPr>
          <p:cNvPr id="14" name="TextBox 14"/>
          <p:cNvSpPr txBox="1"/>
          <p:nvPr/>
        </p:nvSpPr>
        <p:spPr>
          <a:xfrm>
            <a:off x="12244090" y="9364462"/>
            <a:ext cx="1115020" cy="474576"/>
          </a:xfrm>
          <a:prstGeom prst="rect">
            <a:avLst/>
          </a:prstGeom>
        </p:spPr>
        <p:txBody>
          <a:bodyPr lIns="0" tIns="0" rIns="0" bIns="0" rtlCol="0" anchor="t">
            <a:spAutoFit/>
          </a:bodyPr>
          <a:lstStyle/>
          <a:p>
            <a:pPr algn="ctr">
              <a:lnSpc>
                <a:spcPts val="3242"/>
              </a:lnSpc>
            </a:pPr>
            <a:r>
              <a:rPr lang="en-US" sz="2315">
                <a:solidFill>
                  <a:srgbClr val="151F47"/>
                </a:solidFill>
                <a:latin typeface="Mont Bold"/>
              </a:rPr>
              <a:t>release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1F4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87819"/>
            <a:ext cx="16834523" cy="6460947"/>
            <a:chOff x="0" y="0"/>
            <a:chExt cx="22446031" cy="8614596"/>
          </a:xfrm>
        </p:grpSpPr>
        <p:sp>
          <p:nvSpPr>
            <p:cNvPr id="3" name="TextBox 3"/>
            <p:cNvSpPr txBox="1"/>
            <p:nvPr/>
          </p:nvSpPr>
          <p:spPr>
            <a:xfrm>
              <a:off x="0" y="-285750"/>
              <a:ext cx="22446031" cy="1920422"/>
            </a:xfrm>
            <a:prstGeom prst="rect">
              <a:avLst/>
            </a:prstGeom>
          </p:spPr>
          <p:txBody>
            <a:bodyPr lIns="0" tIns="0" rIns="0" bIns="0" rtlCol="0" anchor="t">
              <a:spAutoFit/>
            </a:bodyPr>
            <a:lstStyle/>
            <a:p>
              <a:pPr>
                <a:lnSpc>
                  <a:spcPts val="9683"/>
                </a:lnSpc>
              </a:pPr>
              <a:r>
                <a:rPr lang="en-US" sz="8069">
                  <a:solidFill>
                    <a:srgbClr val="FFFFFF"/>
                  </a:solidFill>
                  <a:latin typeface="Mont Bold"/>
                </a:rPr>
                <a:t>Agile SDLC</a:t>
              </a:r>
            </a:p>
          </p:txBody>
        </p:sp>
        <p:sp>
          <p:nvSpPr>
            <p:cNvPr id="4" name="TextBox 4"/>
            <p:cNvSpPr txBox="1"/>
            <p:nvPr/>
          </p:nvSpPr>
          <p:spPr>
            <a:xfrm>
              <a:off x="0" y="2107026"/>
              <a:ext cx="22446031" cy="6507570"/>
            </a:xfrm>
            <a:prstGeom prst="rect">
              <a:avLst/>
            </a:prstGeom>
          </p:spPr>
          <p:txBody>
            <a:bodyPr lIns="0" tIns="0" rIns="0" bIns="0" rtlCol="0" anchor="t">
              <a:spAutoFit/>
            </a:bodyPr>
            <a:lstStyle/>
            <a:p>
              <a:pPr marL="666527" lvl="1" indent="-333264">
                <a:lnSpc>
                  <a:spcPts val="6544"/>
                </a:lnSpc>
                <a:buFont typeface="Arial"/>
                <a:buChar char="•"/>
              </a:pPr>
              <a:r>
                <a:rPr lang="en-US" sz="3087">
                  <a:solidFill>
                    <a:srgbClr val="58C1D7"/>
                  </a:solidFill>
                  <a:latin typeface="Mont Bold"/>
                </a:rPr>
                <a:t>In simple terms : Agile : Incremental process of software development</a:t>
              </a:r>
            </a:p>
            <a:p>
              <a:pPr marL="666527" lvl="1" indent="-333264">
                <a:lnSpc>
                  <a:spcPts val="6544"/>
                </a:lnSpc>
                <a:buFont typeface="Arial"/>
                <a:buChar char="•"/>
              </a:pPr>
              <a:r>
                <a:rPr lang="en-US" sz="3087">
                  <a:solidFill>
                    <a:srgbClr val="58C1D7"/>
                  </a:solidFill>
                  <a:latin typeface="Mont Bold"/>
                </a:rPr>
                <a:t>Agile understands all the requirements can’t be collected in the beginning of project</a:t>
              </a:r>
            </a:p>
            <a:p>
              <a:pPr marL="666527" lvl="1" indent="-333264">
                <a:lnSpc>
                  <a:spcPts val="6544"/>
                </a:lnSpc>
                <a:buFont typeface="Arial"/>
                <a:buChar char="•"/>
              </a:pPr>
              <a:r>
                <a:rPr lang="en-US" sz="3087">
                  <a:solidFill>
                    <a:srgbClr val="58C1D7"/>
                  </a:solidFill>
                  <a:latin typeface="Mont Bold"/>
                </a:rPr>
                <a:t>Requirements can be changed or collected through the development cycle</a:t>
              </a:r>
            </a:p>
            <a:p>
              <a:pPr marL="666527" lvl="1" indent="-333264">
                <a:lnSpc>
                  <a:spcPts val="6544"/>
                </a:lnSpc>
                <a:buFont typeface="Arial"/>
                <a:buChar char="•"/>
              </a:pPr>
              <a:r>
                <a:rPr lang="en-US" sz="3087">
                  <a:solidFill>
                    <a:srgbClr val="58C1D7"/>
                  </a:solidFill>
                  <a:latin typeface="Mont Bold"/>
                </a:rPr>
                <a:t>Tests early and often, higher quality</a:t>
              </a:r>
            </a:p>
            <a:p>
              <a:pPr marL="666527" lvl="1" indent="-333264">
                <a:lnSpc>
                  <a:spcPts val="6544"/>
                </a:lnSpc>
                <a:buFont typeface="Arial"/>
                <a:buChar char="•"/>
              </a:pPr>
              <a:r>
                <a:rPr lang="en-US" sz="3087">
                  <a:solidFill>
                    <a:srgbClr val="58C1D7"/>
                  </a:solidFill>
                  <a:latin typeface="Mont Bold"/>
                </a:rPr>
                <a:t>Reduced risk and earlier software release</a:t>
              </a:r>
            </a:p>
          </p:txBody>
        </p:sp>
      </p:grpSp>
      <p:pic>
        <p:nvPicPr>
          <p:cNvPr id="5" name="Picture 5"/>
          <p:cNvPicPr>
            <a:picLocks noChangeAspect="1"/>
          </p:cNvPicPr>
          <p:nvPr/>
        </p:nvPicPr>
        <p:blipFill>
          <a:blip r:embed="rId2"/>
          <a:srcRect/>
          <a:stretch>
            <a:fillRect/>
          </a:stretch>
        </p:blipFill>
        <p:spPr>
          <a:xfrm>
            <a:off x="12479677" y="6593660"/>
            <a:ext cx="4779623" cy="2664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1F4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4178" y="5219713"/>
            <a:ext cx="3667316" cy="41148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898170" y="6159624"/>
            <a:ext cx="1361130" cy="1685609"/>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714236" y="3994392"/>
            <a:ext cx="8756119" cy="3392996"/>
          </a:xfrm>
          <a:prstGeom prst="rect">
            <a:avLst/>
          </a:prstGeom>
        </p:spPr>
      </p:pic>
      <p:grpSp>
        <p:nvGrpSpPr>
          <p:cNvPr id="5" name="Group 5"/>
          <p:cNvGrpSpPr/>
          <p:nvPr/>
        </p:nvGrpSpPr>
        <p:grpSpPr>
          <a:xfrm>
            <a:off x="1028700" y="1087819"/>
            <a:ext cx="16834523" cy="2992973"/>
            <a:chOff x="0" y="0"/>
            <a:chExt cx="22446031" cy="3990630"/>
          </a:xfrm>
        </p:grpSpPr>
        <p:sp>
          <p:nvSpPr>
            <p:cNvPr id="6" name="TextBox 6"/>
            <p:cNvSpPr txBox="1"/>
            <p:nvPr/>
          </p:nvSpPr>
          <p:spPr>
            <a:xfrm>
              <a:off x="0" y="-285750"/>
              <a:ext cx="22446031" cy="1920422"/>
            </a:xfrm>
            <a:prstGeom prst="rect">
              <a:avLst/>
            </a:prstGeom>
          </p:spPr>
          <p:txBody>
            <a:bodyPr lIns="0" tIns="0" rIns="0" bIns="0" rtlCol="0" anchor="t">
              <a:spAutoFit/>
            </a:bodyPr>
            <a:lstStyle/>
            <a:p>
              <a:pPr>
                <a:lnSpc>
                  <a:spcPts val="9683"/>
                </a:lnSpc>
              </a:pPr>
              <a:r>
                <a:rPr lang="en-US" sz="8069">
                  <a:solidFill>
                    <a:srgbClr val="FFFFFF"/>
                  </a:solidFill>
                  <a:latin typeface="Mont Bold"/>
                </a:rPr>
                <a:t>Agile SDLC - Motive</a:t>
              </a:r>
            </a:p>
          </p:txBody>
        </p:sp>
        <p:sp>
          <p:nvSpPr>
            <p:cNvPr id="7" name="TextBox 7"/>
            <p:cNvSpPr txBox="1"/>
            <p:nvPr/>
          </p:nvSpPr>
          <p:spPr>
            <a:xfrm>
              <a:off x="0" y="2259426"/>
              <a:ext cx="22446031" cy="1731205"/>
            </a:xfrm>
            <a:prstGeom prst="rect">
              <a:avLst/>
            </a:prstGeom>
          </p:spPr>
          <p:txBody>
            <a:bodyPr lIns="0" tIns="0" rIns="0" bIns="0" rtlCol="0" anchor="t">
              <a:spAutoFit/>
            </a:bodyPr>
            <a:lstStyle/>
            <a:p>
              <a:pPr>
                <a:lnSpc>
                  <a:spcPts val="5029"/>
                </a:lnSpc>
              </a:pPr>
              <a:r>
                <a:rPr lang="en-US" sz="3287" dirty="0">
                  <a:solidFill>
                    <a:srgbClr val="FFFFFF"/>
                  </a:solidFill>
                  <a:latin typeface="Mont Bold"/>
                </a:rPr>
                <a:t>Releases ensuring Quality</a:t>
              </a:r>
            </a:p>
            <a:p>
              <a:pPr>
                <a:lnSpc>
                  <a:spcPts val="5029"/>
                </a:lnSpc>
              </a:pPr>
              <a:r>
                <a:rPr lang="en-US" sz="3287" dirty="0">
                  <a:solidFill>
                    <a:srgbClr val="FFFFFF"/>
                  </a:solidFill>
                  <a:latin typeface="Mont Bold"/>
                </a:rPr>
                <a:t>In Incremental Fashion</a:t>
              </a:r>
            </a:p>
          </p:txBody>
        </p:sp>
      </p:grpSp>
      <p:sp>
        <p:nvSpPr>
          <p:cNvPr id="8" name="TextBox 8"/>
          <p:cNvSpPr txBox="1"/>
          <p:nvPr/>
        </p:nvSpPr>
        <p:spPr>
          <a:xfrm>
            <a:off x="15621000" y="7911407"/>
            <a:ext cx="1692757" cy="470835"/>
          </a:xfrm>
          <a:prstGeom prst="rect">
            <a:avLst/>
          </a:prstGeom>
        </p:spPr>
        <p:txBody>
          <a:bodyPr wrap="square" lIns="0" tIns="0" rIns="0" bIns="0" rtlCol="0" anchor="t">
            <a:spAutoFit/>
          </a:bodyPr>
          <a:lstStyle/>
          <a:p>
            <a:pPr algn="ctr">
              <a:lnSpc>
                <a:spcPts val="3833"/>
              </a:lnSpc>
            </a:pPr>
            <a:r>
              <a:rPr lang="en-US" sz="2738" dirty="0">
                <a:solidFill>
                  <a:srgbClr val="FFFFFF"/>
                </a:solidFill>
                <a:latin typeface="Mont Bold"/>
              </a:rPr>
              <a:t>Release</a:t>
            </a:r>
          </a:p>
        </p:txBody>
      </p:sp>
      <p:sp>
        <p:nvSpPr>
          <p:cNvPr id="9" name="TextBox 9"/>
          <p:cNvSpPr txBox="1"/>
          <p:nvPr/>
        </p:nvSpPr>
        <p:spPr>
          <a:xfrm>
            <a:off x="1048648" y="9153538"/>
            <a:ext cx="3828152" cy="605743"/>
          </a:xfrm>
          <a:prstGeom prst="rect">
            <a:avLst/>
          </a:prstGeom>
        </p:spPr>
        <p:txBody>
          <a:bodyPr wrap="square" lIns="0" tIns="0" rIns="0" bIns="0" rtlCol="0" anchor="t">
            <a:spAutoFit/>
          </a:bodyPr>
          <a:lstStyle/>
          <a:p>
            <a:pPr algn="ctr">
              <a:lnSpc>
                <a:spcPts val="4892"/>
              </a:lnSpc>
            </a:pPr>
            <a:r>
              <a:rPr lang="en-US" sz="3494" dirty="0">
                <a:solidFill>
                  <a:srgbClr val="FFFFFF"/>
                </a:solidFill>
                <a:latin typeface="Mont Bold"/>
              </a:rPr>
              <a:t>sprint planning</a:t>
            </a:r>
          </a:p>
        </p:txBody>
      </p:sp>
      <p:sp>
        <p:nvSpPr>
          <p:cNvPr id="10" name="TextBox 10"/>
          <p:cNvSpPr txBox="1"/>
          <p:nvPr/>
        </p:nvSpPr>
        <p:spPr>
          <a:xfrm>
            <a:off x="5726592" y="7102797"/>
            <a:ext cx="8421142" cy="1179184"/>
          </a:xfrm>
          <a:prstGeom prst="rect">
            <a:avLst/>
          </a:prstGeom>
        </p:spPr>
        <p:txBody>
          <a:bodyPr lIns="0" tIns="0" rIns="0" bIns="0" rtlCol="0" anchor="t">
            <a:spAutoFit/>
          </a:bodyPr>
          <a:lstStyle/>
          <a:p>
            <a:pPr algn="ctr">
              <a:lnSpc>
                <a:spcPts val="7980"/>
              </a:lnSpc>
            </a:pPr>
            <a:r>
              <a:rPr lang="en-US" sz="5700">
                <a:solidFill>
                  <a:srgbClr val="FFFFFF"/>
                </a:solidFill>
                <a:latin typeface="Mont Bold"/>
              </a:rPr>
              <a:t>plan-code-test-review</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1F47"/>
        </a:solidFill>
        <a:effectLst/>
      </p:bgPr>
    </p:bg>
    <p:spTree>
      <p:nvGrpSpPr>
        <p:cNvPr id="1" name=""/>
        <p:cNvGrpSpPr/>
        <p:nvPr/>
      </p:nvGrpSpPr>
      <p:grpSpPr>
        <a:xfrm>
          <a:off x="0" y="0"/>
          <a:ext cx="0" cy="0"/>
          <a:chOff x="0" y="0"/>
          <a:chExt cx="0" cy="0"/>
        </a:xfrm>
      </p:grpSpPr>
      <p:grpSp>
        <p:nvGrpSpPr>
          <p:cNvPr id="2" name="Group 2"/>
          <p:cNvGrpSpPr/>
          <p:nvPr/>
        </p:nvGrpSpPr>
        <p:grpSpPr>
          <a:xfrm>
            <a:off x="3803061" y="-3024658"/>
            <a:ext cx="15613885" cy="16867748"/>
            <a:chOff x="0" y="0"/>
            <a:chExt cx="20818513" cy="22490331"/>
          </a:xfrm>
        </p:grpSpPr>
        <p:grpSp>
          <p:nvGrpSpPr>
            <p:cNvPr id="3" name="Group 3"/>
            <p:cNvGrpSpPr/>
            <p:nvPr/>
          </p:nvGrpSpPr>
          <p:grpSpPr>
            <a:xfrm rot="2258783">
              <a:off x="8278156" y="551483"/>
              <a:ext cx="6392878" cy="22308916"/>
              <a:chOff x="0" y="0"/>
              <a:chExt cx="1262791" cy="4406699"/>
            </a:xfrm>
          </p:grpSpPr>
          <p:sp>
            <p:nvSpPr>
              <p:cNvPr id="4" name="Freeform 4"/>
              <p:cNvSpPr/>
              <p:nvPr/>
            </p:nvSpPr>
            <p:spPr>
              <a:xfrm>
                <a:off x="0" y="0"/>
                <a:ext cx="1262791" cy="4406700"/>
              </a:xfrm>
              <a:custGeom>
                <a:avLst/>
                <a:gdLst/>
                <a:ahLst/>
                <a:cxnLst/>
                <a:rect l="l" t="t" r="r" b="b"/>
                <a:pathLst>
                  <a:path w="1262791" h="4406700">
                    <a:moveTo>
                      <a:pt x="0" y="0"/>
                    </a:moveTo>
                    <a:lnTo>
                      <a:pt x="1262791" y="0"/>
                    </a:lnTo>
                    <a:lnTo>
                      <a:pt x="1262791" y="4406700"/>
                    </a:lnTo>
                    <a:lnTo>
                      <a:pt x="0" y="4406700"/>
                    </a:lnTo>
                    <a:close/>
                  </a:path>
                </a:pathLst>
              </a:custGeom>
              <a:solidFill>
                <a:srgbClr val="6963AF">
                  <a:alpha val="9804"/>
                </a:srgbClr>
              </a:solidFill>
              <a:ln>
                <a:noFill/>
              </a:ln>
            </p:spPr>
          </p:sp>
          <p:sp>
            <p:nvSpPr>
              <p:cNvPr id="5" name="TextBox 5"/>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6" name="Group 6"/>
            <p:cNvGrpSpPr/>
            <p:nvPr/>
          </p:nvGrpSpPr>
          <p:grpSpPr>
            <a:xfrm rot="2258783">
              <a:off x="3004277" y="701385"/>
              <a:ext cx="6392878" cy="12016606"/>
              <a:chOff x="0" y="0"/>
              <a:chExt cx="1262791" cy="2373650"/>
            </a:xfrm>
          </p:grpSpPr>
          <p:sp>
            <p:nvSpPr>
              <p:cNvPr id="7" name="Freeform 7"/>
              <p:cNvSpPr/>
              <p:nvPr/>
            </p:nvSpPr>
            <p:spPr>
              <a:xfrm>
                <a:off x="0" y="0"/>
                <a:ext cx="1262791" cy="2373650"/>
              </a:xfrm>
              <a:custGeom>
                <a:avLst/>
                <a:gdLst/>
                <a:ahLst/>
                <a:cxnLst/>
                <a:rect l="l" t="t" r="r" b="b"/>
                <a:pathLst>
                  <a:path w="1262791" h="2373650">
                    <a:moveTo>
                      <a:pt x="0" y="0"/>
                    </a:moveTo>
                    <a:lnTo>
                      <a:pt x="1262791" y="0"/>
                    </a:lnTo>
                    <a:lnTo>
                      <a:pt x="1262791" y="2373650"/>
                    </a:lnTo>
                    <a:lnTo>
                      <a:pt x="0" y="2373650"/>
                    </a:lnTo>
                    <a:close/>
                  </a:path>
                </a:pathLst>
              </a:custGeom>
              <a:solidFill>
                <a:srgbClr val="6963AF">
                  <a:alpha val="9804"/>
                </a:srgbClr>
              </a:solidFill>
            </p:spPr>
          </p:sp>
          <p:sp>
            <p:nvSpPr>
              <p:cNvPr id="8" name="TextBox 8"/>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grpSp>
        <p:nvGrpSpPr>
          <p:cNvPr id="9" name="Group 9"/>
          <p:cNvGrpSpPr/>
          <p:nvPr/>
        </p:nvGrpSpPr>
        <p:grpSpPr>
          <a:xfrm>
            <a:off x="1028700" y="2851725"/>
            <a:ext cx="5143807" cy="3002437"/>
            <a:chOff x="0" y="0"/>
            <a:chExt cx="1393545" cy="813412"/>
          </a:xfrm>
        </p:grpSpPr>
        <p:sp>
          <p:nvSpPr>
            <p:cNvPr id="10" name="Freeform 10"/>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1" name="TextBox 11"/>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2" name="Group 12"/>
          <p:cNvGrpSpPr/>
          <p:nvPr/>
        </p:nvGrpSpPr>
        <p:grpSpPr>
          <a:xfrm>
            <a:off x="1028700" y="6255863"/>
            <a:ext cx="5143807" cy="3002437"/>
            <a:chOff x="0" y="0"/>
            <a:chExt cx="1393545" cy="813412"/>
          </a:xfrm>
        </p:grpSpPr>
        <p:sp>
          <p:nvSpPr>
            <p:cNvPr id="13" name="Freeform 13"/>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4" name="TextBox 14"/>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5" name="Group 15"/>
          <p:cNvGrpSpPr/>
          <p:nvPr/>
        </p:nvGrpSpPr>
        <p:grpSpPr>
          <a:xfrm>
            <a:off x="6571663" y="2851725"/>
            <a:ext cx="5143807" cy="3002437"/>
            <a:chOff x="0" y="0"/>
            <a:chExt cx="1393545" cy="813412"/>
          </a:xfrm>
        </p:grpSpPr>
        <p:sp>
          <p:nvSpPr>
            <p:cNvPr id="16" name="Freeform 16"/>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17" name="TextBox 17"/>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18" name="Group 18"/>
          <p:cNvGrpSpPr/>
          <p:nvPr/>
        </p:nvGrpSpPr>
        <p:grpSpPr>
          <a:xfrm>
            <a:off x="6571663" y="6255863"/>
            <a:ext cx="5143807" cy="3002437"/>
            <a:chOff x="0" y="0"/>
            <a:chExt cx="1393545" cy="813412"/>
          </a:xfrm>
        </p:grpSpPr>
        <p:sp>
          <p:nvSpPr>
            <p:cNvPr id="19" name="Freeform 19"/>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20" name="TextBox 20"/>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grpSp>
        <p:nvGrpSpPr>
          <p:cNvPr id="21" name="Group 21"/>
          <p:cNvGrpSpPr/>
          <p:nvPr/>
        </p:nvGrpSpPr>
        <p:grpSpPr>
          <a:xfrm>
            <a:off x="12115059" y="2851725"/>
            <a:ext cx="5143807" cy="3002437"/>
            <a:chOff x="0" y="0"/>
            <a:chExt cx="1393545" cy="813412"/>
          </a:xfrm>
        </p:grpSpPr>
        <p:sp>
          <p:nvSpPr>
            <p:cNvPr id="22" name="Freeform 22"/>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p:spPr>
        </p:sp>
        <p:sp>
          <p:nvSpPr>
            <p:cNvPr id="23" name="TextBox 23"/>
            <p:cNvSpPr txBox="1"/>
            <p:nvPr/>
          </p:nvSpPr>
          <p:spPr>
            <a:xfrm>
              <a:off x="0" y="-76200"/>
              <a:ext cx="812800" cy="889000"/>
            </a:xfrm>
            <a:prstGeom prst="rect">
              <a:avLst/>
            </a:prstGeom>
          </p:spPr>
          <p:txBody>
            <a:bodyPr lIns="50800" tIns="50800" rIns="50800" bIns="50800" rtlCol="0" anchor="ctr"/>
            <a:lstStyle/>
            <a:p>
              <a:pPr algn="ctr">
                <a:lnSpc>
                  <a:spcPts val="2691"/>
                </a:lnSpc>
              </a:pPr>
              <a:endParaRPr/>
            </a:p>
          </p:txBody>
        </p:sp>
      </p:grpSp>
      <p:grpSp>
        <p:nvGrpSpPr>
          <p:cNvPr id="24" name="Group 24"/>
          <p:cNvGrpSpPr/>
          <p:nvPr/>
        </p:nvGrpSpPr>
        <p:grpSpPr>
          <a:xfrm>
            <a:off x="12115059" y="6255863"/>
            <a:ext cx="5143807" cy="3002437"/>
            <a:chOff x="0" y="0"/>
            <a:chExt cx="1393545" cy="813412"/>
          </a:xfrm>
        </p:grpSpPr>
        <p:sp>
          <p:nvSpPr>
            <p:cNvPr id="25" name="Freeform 25"/>
            <p:cNvSpPr/>
            <p:nvPr/>
          </p:nvSpPr>
          <p:spPr>
            <a:xfrm>
              <a:off x="0" y="0"/>
              <a:ext cx="1393545" cy="813412"/>
            </a:xfrm>
            <a:custGeom>
              <a:avLst/>
              <a:gdLst/>
              <a:ahLst/>
              <a:cxnLst/>
              <a:rect l="l" t="t" r="r" b="b"/>
              <a:pathLst>
                <a:path w="1393545" h="813412">
                  <a:moveTo>
                    <a:pt x="0" y="0"/>
                  </a:moveTo>
                  <a:lnTo>
                    <a:pt x="1393545" y="0"/>
                  </a:lnTo>
                  <a:lnTo>
                    <a:pt x="1393545" y="813412"/>
                  </a:lnTo>
                  <a:lnTo>
                    <a:pt x="0" y="813412"/>
                  </a:lnTo>
                  <a:close/>
                </a:path>
              </a:pathLst>
            </a:custGeom>
            <a:solidFill>
              <a:srgbClr val="FFFFFF"/>
            </a:solidFill>
            <a:ln>
              <a:noFill/>
            </a:ln>
          </p:spPr>
        </p:sp>
        <p:sp>
          <p:nvSpPr>
            <p:cNvPr id="26" name="TextBox 26"/>
            <p:cNvSpPr txBox="1"/>
            <p:nvPr/>
          </p:nvSpPr>
          <p:spPr>
            <a:xfrm>
              <a:off x="0" y="-76200"/>
              <a:ext cx="812800" cy="889000"/>
            </a:xfrm>
            <a:prstGeom prst="rect">
              <a:avLst/>
            </a:prstGeom>
          </p:spPr>
          <p:txBody>
            <a:bodyPr lIns="50800" tIns="50800" rIns="50800" bIns="50800" rtlCol="0" anchor="ctr"/>
            <a:lstStyle/>
            <a:p>
              <a:pPr marL="0" lvl="0" indent="0" algn="ctr">
                <a:lnSpc>
                  <a:spcPts val="2691"/>
                </a:lnSpc>
                <a:spcBef>
                  <a:spcPct val="0"/>
                </a:spcBef>
              </a:pPr>
              <a:endParaRPr/>
            </a:p>
          </p:txBody>
        </p:sp>
      </p:grpSp>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52256" y="6651702"/>
            <a:ext cx="1451274" cy="1161019"/>
          </a:xfrm>
          <a:prstGeom prst="rect">
            <a:avLst/>
          </a:prstGeom>
        </p:spPr>
      </p:pic>
      <p:pic>
        <p:nvPicPr>
          <p:cNvPr id="28" name="Picture 2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952256" y="3303801"/>
            <a:ext cx="1451274" cy="1048546"/>
          </a:xfrm>
          <a:prstGeom prst="rect">
            <a:avLst/>
          </a:prstGeom>
        </p:spPr>
      </p:pic>
      <p:pic>
        <p:nvPicPr>
          <p:cNvPr id="29" name="Picture 2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9294" y="6707939"/>
            <a:ext cx="1451274" cy="1048546"/>
          </a:xfrm>
          <a:prstGeom prst="rect">
            <a:avLst/>
          </a:prstGeom>
        </p:spPr>
      </p:pic>
      <p:pic>
        <p:nvPicPr>
          <p:cNvPr id="30" name="Picture 3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475462" y="6651702"/>
            <a:ext cx="1308191" cy="1161019"/>
          </a:xfrm>
          <a:prstGeom prst="rect">
            <a:avLst/>
          </a:prstGeom>
        </p:spPr>
      </p:pic>
      <p:pic>
        <p:nvPicPr>
          <p:cNvPr id="31" name="Picture 3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594379" y="3247565"/>
            <a:ext cx="1070357" cy="1231582"/>
          </a:xfrm>
          <a:prstGeom prst="rect">
            <a:avLst/>
          </a:prstGeom>
        </p:spPr>
      </p:pic>
      <p:sp>
        <p:nvSpPr>
          <p:cNvPr id="32" name="TextBox 32"/>
          <p:cNvSpPr txBox="1"/>
          <p:nvPr/>
        </p:nvSpPr>
        <p:spPr>
          <a:xfrm>
            <a:off x="1028700" y="809625"/>
            <a:ext cx="16230600" cy="1657350"/>
          </a:xfrm>
          <a:prstGeom prst="rect">
            <a:avLst/>
          </a:prstGeom>
        </p:spPr>
        <p:txBody>
          <a:bodyPr lIns="0" tIns="0" rIns="0" bIns="0" rtlCol="0" anchor="t">
            <a:spAutoFit/>
          </a:bodyPr>
          <a:lstStyle/>
          <a:p>
            <a:pPr algn="ctr">
              <a:lnSpc>
                <a:spcPts val="7679"/>
              </a:lnSpc>
            </a:pPr>
            <a:r>
              <a:rPr lang="en-US" sz="6399">
                <a:solidFill>
                  <a:srgbClr val="C7875E"/>
                </a:solidFill>
                <a:latin typeface="Mont Bold"/>
              </a:rPr>
              <a:t>Development and Operations</a:t>
            </a:r>
          </a:p>
          <a:p>
            <a:pPr algn="ctr">
              <a:lnSpc>
                <a:spcPts val="3720"/>
              </a:lnSpc>
            </a:pPr>
            <a:r>
              <a:rPr lang="en-US" sz="3100">
                <a:solidFill>
                  <a:srgbClr val="C7875E"/>
                </a:solidFill>
                <a:latin typeface="Mont Bold"/>
              </a:rPr>
              <a:t>Co-Ordination Issues</a:t>
            </a:r>
          </a:p>
        </p:txBody>
      </p:sp>
      <p:sp>
        <p:nvSpPr>
          <p:cNvPr id="33" name="TextBox 33"/>
          <p:cNvSpPr txBox="1"/>
          <p:nvPr/>
        </p:nvSpPr>
        <p:spPr>
          <a:xfrm>
            <a:off x="3260618" y="3348014"/>
            <a:ext cx="2533577" cy="1636395"/>
          </a:xfrm>
          <a:prstGeom prst="rect">
            <a:avLst/>
          </a:prstGeom>
        </p:spPr>
        <p:txBody>
          <a:bodyPr lIns="0" tIns="0" rIns="0" bIns="0" rtlCol="0" anchor="t">
            <a:spAutoFit/>
          </a:bodyPr>
          <a:lstStyle/>
          <a:p>
            <a:pPr>
              <a:lnSpc>
                <a:spcPts val="3120"/>
              </a:lnSpc>
            </a:pPr>
            <a:r>
              <a:rPr lang="en-US" sz="2400">
                <a:solidFill>
                  <a:srgbClr val="151F47"/>
                </a:solidFill>
                <a:latin typeface="Mont Bold"/>
              </a:rPr>
              <a:t>Developers</a:t>
            </a:r>
          </a:p>
          <a:p>
            <a:pPr>
              <a:lnSpc>
                <a:spcPts val="3120"/>
              </a:lnSpc>
            </a:pPr>
            <a:endParaRPr lang="en-US" sz="2400">
              <a:solidFill>
                <a:srgbClr val="151F47"/>
              </a:solidFill>
              <a:latin typeface="Mont Bold"/>
            </a:endParaRPr>
          </a:p>
          <a:p>
            <a:pPr>
              <a:lnSpc>
                <a:spcPts val="3120"/>
              </a:lnSpc>
            </a:pPr>
            <a:r>
              <a:rPr lang="en-US" sz="2400">
                <a:solidFill>
                  <a:srgbClr val="151F47"/>
                </a:solidFill>
                <a:latin typeface="Mont Bold"/>
              </a:rPr>
              <a:t>Front End</a:t>
            </a:r>
          </a:p>
          <a:p>
            <a:pPr marL="0" lvl="1" indent="0" algn="l">
              <a:lnSpc>
                <a:spcPts val="3120"/>
              </a:lnSpc>
              <a:spcBef>
                <a:spcPct val="0"/>
              </a:spcBef>
            </a:pPr>
            <a:r>
              <a:rPr lang="en-US" sz="2400">
                <a:solidFill>
                  <a:srgbClr val="151F47"/>
                </a:solidFill>
                <a:latin typeface="Mont Bold"/>
              </a:rPr>
              <a:t>Back End</a:t>
            </a:r>
          </a:p>
        </p:txBody>
      </p:sp>
      <p:sp>
        <p:nvSpPr>
          <p:cNvPr id="34" name="TextBox 34"/>
          <p:cNvSpPr txBox="1"/>
          <p:nvPr/>
        </p:nvSpPr>
        <p:spPr>
          <a:xfrm>
            <a:off x="3260618" y="6752152"/>
            <a:ext cx="2533577" cy="855345"/>
          </a:xfrm>
          <a:prstGeom prst="rect">
            <a:avLst/>
          </a:prstGeom>
        </p:spPr>
        <p:txBody>
          <a:bodyPr lIns="0" tIns="0" rIns="0" bIns="0" rtlCol="0" anchor="t">
            <a:spAutoFit/>
          </a:bodyPr>
          <a:lstStyle/>
          <a:p>
            <a:pPr>
              <a:lnSpc>
                <a:spcPts val="3120"/>
              </a:lnSpc>
            </a:pPr>
            <a:r>
              <a:rPr lang="en-US" sz="2400">
                <a:solidFill>
                  <a:srgbClr val="151F47"/>
                </a:solidFill>
                <a:latin typeface="Mont Bold"/>
              </a:rPr>
              <a:t>System Administrators</a:t>
            </a:r>
          </a:p>
        </p:txBody>
      </p:sp>
      <p:sp>
        <p:nvSpPr>
          <p:cNvPr id="35" name="TextBox 35"/>
          <p:cNvSpPr txBox="1"/>
          <p:nvPr/>
        </p:nvSpPr>
        <p:spPr>
          <a:xfrm>
            <a:off x="1389103" y="8071885"/>
            <a:ext cx="4423002" cy="791528"/>
          </a:xfrm>
          <a:prstGeom prst="rect">
            <a:avLst/>
          </a:prstGeom>
        </p:spPr>
        <p:txBody>
          <a:bodyPr lIns="0" tIns="0" rIns="0" bIns="0" rtlCol="0" anchor="t">
            <a:spAutoFit/>
          </a:bodyPr>
          <a:lstStyle/>
          <a:p>
            <a:pPr marL="0" lvl="0" indent="0" algn="l">
              <a:lnSpc>
                <a:spcPts val="2962"/>
              </a:lnSpc>
              <a:spcBef>
                <a:spcPct val="0"/>
              </a:spcBef>
            </a:pPr>
            <a:r>
              <a:rPr lang="en-US" sz="1974">
                <a:solidFill>
                  <a:srgbClr val="151F47">
                    <a:alpha val="69804"/>
                  </a:srgbClr>
                </a:solidFill>
                <a:latin typeface="Mont Bold"/>
              </a:rPr>
              <a:t>Prepare the environment, Physical and cloud servers, configure them</a:t>
            </a:r>
          </a:p>
        </p:txBody>
      </p:sp>
      <p:sp>
        <p:nvSpPr>
          <p:cNvPr id="36" name="TextBox 36"/>
          <p:cNvSpPr txBox="1"/>
          <p:nvPr/>
        </p:nvSpPr>
        <p:spPr>
          <a:xfrm>
            <a:off x="8803580" y="3348014"/>
            <a:ext cx="2533577" cy="464820"/>
          </a:xfrm>
          <a:prstGeom prst="rect">
            <a:avLst/>
          </a:prstGeom>
        </p:spPr>
        <p:txBody>
          <a:bodyPr lIns="0" tIns="0" rIns="0" bIns="0" rtlCol="0" anchor="t">
            <a:spAutoFit/>
          </a:bodyPr>
          <a:lstStyle/>
          <a:p>
            <a:pPr marL="0" lvl="1" indent="0" algn="l">
              <a:lnSpc>
                <a:spcPts val="3120"/>
              </a:lnSpc>
              <a:spcBef>
                <a:spcPct val="0"/>
              </a:spcBef>
            </a:pPr>
            <a:r>
              <a:rPr lang="en-US" sz="2400">
                <a:solidFill>
                  <a:srgbClr val="151F47"/>
                </a:solidFill>
                <a:latin typeface="Mont Bold"/>
              </a:rPr>
              <a:t>Test Team</a:t>
            </a:r>
          </a:p>
        </p:txBody>
      </p:sp>
      <p:sp>
        <p:nvSpPr>
          <p:cNvPr id="37" name="TextBox 37"/>
          <p:cNvSpPr txBox="1"/>
          <p:nvPr/>
        </p:nvSpPr>
        <p:spPr>
          <a:xfrm>
            <a:off x="6932065" y="4667747"/>
            <a:ext cx="4423002" cy="790575"/>
          </a:xfrm>
          <a:prstGeom prst="rect">
            <a:avLst/>
          </a:prstGeom>
        </p:spPr>
        <p:txBody>
          <a:bodyPr lIns="0" tIns="0" rIns="0" bIns="0" rtlCol="0" anchor="t">
            <a:spAutoFit/>
          </a:bodyPr>
          <a:lstStyle/>
          <a:p>
            <a:pPr>
              <a:lnSpc>
                <a:spcPts val="2999"/>
              </a:lnSpc>
            </a:pPr>
            <a:r>
              <a:rPr lang="en-US" sz="1999">
                <a:solidFill>
                  <a:srgbClr val="151F47">
                    <a:alpha val="69804"/>
                  </a:srgbClr>
                </a:solidFill>
                <a:latin typeface="Mont Bold"/>
              </a:rPr>
              <a:t>Perform tests on the application</a:t>
            </a:r>
          </a:p>
          <a:p>
            <a:pPr marL="0" lvl="0" indent="0" algn="l">
              <a:lnSpc>
                <a:spcPts val="2999"/>
              </a:lnSpc>
              <a:spcBef>
                <a:spcPct val="0"/>
              </a:spcBef>
            </a:pPr>
            <a:r>
              <a:rPr lang="en-US" sz="1999">
                <a:solidFill>
                  <a:srgbClr val="151F47">
                    <a:alpha val="69804"/>
                  </a:srgbClr>
                </a:solidFill>
                <a:latin typeface="Mont Bold"/>
              </a:rPr>
              <a:t>Identify bugs, challenges</a:t>
            </a:r>
          </a:p>
        </p:txBody>
      </p:sp>
      <p:sp>
        <p:nvSpPr>
          <p:cNvPr id="38" name="TextBox 38"/>
          <p:cNvSpPr txBox="1"/>
          <p:nvPr/>
        </p:nvSpPr>
        <p:spPr>
          <a:xfrm>
            <a:off x="8803580" y="6347071"/>
            <a:ext cx="2581735" cy="1636204"/>
          </a:xfrm>
          <a:prstGeom prst="rect">
            <a:avLst/>
          </a:prstGeom>
        </p:spPr>
        <p:txBody>
          <a:bodyPr lIns="0" tIns="0" rIns="0" bIns="0" rtlCol="0" anchor="t">
            <a:spAutoFit/>
          </a:bodyPr>
          <a:lstStyle/>
          <a:p>
            <a:pPr algn="l">
              <a:lnSpc>
                <a:spcPts val="3139"/>
              </a:lnSpc>
            </a:pPr>
            <a:r>
              <a:rPr lang="en-US" sz="2415">
                <a:solidFill>
                  <a:srgbClr val="151F47"/>
                </a:solidFill>
                <a:latin typeface="Mont Bold"/>
              </a:rPr>
              <a:t>Database Administration</a:t>
            </a:r>
          </a:p>
          <a:p>
            <a:pPr algn="l">
              <a:lnSpc>
                <a:spcPts val="3139"/>
              </a:lnSpc>
            </a:pPr>
            <a:r>
              <a:rPr lang="en-US" sz="2415">
                <a:solidFill>
                  <a:srgbClr val="151F47"/>
                </a:solidFill>
                <a:latin typeface="Mont Bold"/>
              </a:rPr>
              <a:t>Storage </a:t>
            </a:r>
          </a:p>
          <a:p>
            <a:pPr algn="l">
              <a:lnSpc>
                <a:spcPts val="3139"/>
              </a:lnSpc>
            </a:pPr>
            <a:r>
              <a:rPr lang="en-US" sz="2415">
                <a:solidFill>
                  <a:srgbClr val="151F47"/>
                </a:solidFill>
                <a:latin typeface="Mont Bold"/>
              </a:rPr>
              <a:t>Administration</a:t>
            </a:r>
          </a:p>
        </p:txBody>
      </p:sp>
      <p:sp>
        <p:nvSpPr>
          <p:cNvPr id="39" name="TextBox 39"/>
          <p:cNvSpPr txBox="1"/>
          <p:nvPr/>
        </p:nvSpPr>
        <p:spPr>
          <a:xfrm>
            <a:off x="6932065" y="8071885"/>
            <a:ext cx="4423002" cy="1162050"/>
          </a:xfrm>
          <a:prstGeom prst="rect">
            <a:avLst/>
          </a:prstGeom>
        </p:spPr>
        <p:txBody>
          <a:bodyPr lIns="0" tIns="0" rIns="0" bIns="0" rtlCol="0" anchor="t">
            <a:spAutoFit/>
          </a:bodyPr>
          <a:lstStyle/>
          <a:p>
            <a:pPr marL="0" lvl="0" indent="0" algn="l">
              <a:lnSpc>
                <a:spcPts val="2999"/>
              </a:lnSpc>
              <a:spcBef>
                <a:spcPct val="0"/>
              </a:spcBef>
            </a:pPr>
            <a:r>
              <a:rPr lang="en-US" sz="1999">
                <a:solidFill>
                  <a:srgbClr val="151F47">
                    <a:alpha val="69804"/>
                  </a:srgbClr>
                </a:solidFill>
                <a:latin typeface="Mont Bold"/>
              </a:rPr>
              <a:t>Responsible for configuring the databases, Provide storage solutions etc.,</a:t>
            </a:r>
          </a:p>
        </p:txBody>
      </p:sp>
      <p:sp>
        <p:nvSpPr>
          <p:cNvPr id="40" name="TextBox 40"/>
          <p:cNvSpPr txBox="1"/>
          <p:nvPr/>
        </p:nvSpPr>
        <p:spPr>
          <a:xfrm>
            <a:off x="14346977" y="3348014"/>
            <a:ext cx="2912323" cy="1245870"/>
          </a:xfrm>
          <a:prstGeom prst="rect">
            <a:avLst/>
          </a:prstGeom>
        </p:spPr>
        <p:txBody>
          <a:bodyPr lIns="0" tIns="0" rIns="0" bIns="0" rtlCol="0" anchor="t">
            <a:spAutoFit/>
          </a:bodyPr>
          <a:lstStyle/>
          <a:p>
            <a:pPr>
              <a:lnSpc>
                <a:spcPts val="3120"/>
              </a:lnSpc>
            </a:pPr>
            <a:r>
              <a:rPr lang="en-US" sz="2400">
                <a:solidFill>
                  <a:srgbClr val="151F47"/>
                </a:solidFill>
                <a:latin typeface="Mont Bold"/>
              </a:rPr>
              <a:t>Build Engineers</a:t>
            </a:r>
          </a:p>
          <a:p>
            <a:pPr>
              <a:lnSpc>
                <a:spcPts val="3120"/>
              </a:lnSpc>
            </a:pPr>
            <a:r>
              <a:rPr lang="en-US" sz="2400">
                <a:solidFill>
                  <a:srgbClr val="151F47"/>
                </a:solidFill>
                <a:latin typeface="Mont Bold"/>
              </a:rPr>
              <a:t>Release Managers</a:t>
            </a:r>
          </a:p>
          <a:p>
            <a:pPr marL="0" lvl="1" indent="0" algn="l">
              <a:lnSpc>
                <a:spcPts val="3120"/>
              </a:lnSpc>
              <a:spcBef>
                <a:spcPct val="0"/>
              </a:spcBef>
            </a:pPr>
            <a:endParaRPr lang="en-US" sz="2400">
              <a:solidFill>
                <a:srgbClr val="151F47"/>
              </a:solidFill>
              <a:latin typeface="Mont Bold"/>
            </a:endParaRPr>
          </a:p>
        </p:txBody>
      </p:sp>
      <p:sp>
        <p:nvSpPr>
          <p:cNvPr id="41" name="TextBox 41"/>
          <p:cNvSpPr txBox="1"/>
          <p:nvPr/>
        </p:nvSpPr>
        <p:spPr>
          <a:xfrm>
            <a:off x="12475462" y="4667747"/>
            <a:ext cx="4423002" cy="791528"/>
          </a:xfrm>
          <a:prstGeom prst="rect">
            <a:avLst/>
          </a:prstGeom>
        </p:spPr>
        <p:txBody>
          <a:bodyPr lIns="0" tIns="0" rIns="0" bIns="0" rtlCol="0" anchor="t">
            <a:spAutoFit/>
          </a:bodyPr>
          <a:lstStyle/>
          <a:p>
            <a:pPr marL="0" lvl="0" indent="0" algn="l">
              <a:lnSpc>
                <a:spcPts val="2962"/>
              </a:lnSpc>
              <a:spcBef>
                <a:spcPct val="0"/>
              </a:spcBef>
            </a:pPr>
            <a:r>
              <a:rPr lang="en-US" sz="1974">
                <a:solidFill>
                  <a:srgbClr val="151F47">
                    <a:alpha val="69804"/>
                  </a:srgbClr>
                </a:solidFill>
                <a:latin typeface="Mont Bold"/>
              </a:rPr>
              <a:t>Perform Software Builds, Deploy the applications to various stages</a:t>
            </a:r>
          </a:p>
        </p:txBody>
      </p:sp>
      <p:sp>
        <p:nvSpPr>
          <p:cNvPr id="42" name="TextBox 42"/>
          <p:cNvSpPr txBox="1"/>
          <p:nvPr/>
        </p:nvSpPr>
        <p:spPr>
          <a:xfrm>
            <a:off x="14346977" y="6752152"/>
            <a:ext cx="2533577" cy="855345"/>
          </a:xfrm>
          <a:prstGeom prst="rect">
            <a:avLst/>
          </a:prstGeom>
        </p:spPr>
        <p:txBody>
          <a:bodyPr lIns="0" tIns="0" rIns="0" bIns="0" rtlCol="0" anchor="t">
            <a:spAutoFit/>
          </a:bodyPr>
          <a:lstStyle/>
          <a:p>
            <a:pPr marL="0" lvl="1" indent="0" algn="l">
              <a:lnSpc>
                <a:spcPts val="3120"/>
              </a:lnSpc>
            </a:pPr>
            <a:r>
              <a:rPr lang="en-US" sz="2400">
                <a:solidFill>
                  <a:srgbClr val="151F47"/>
                </a:solidFill>
                <a:latin typeface="Mont Bold"/>
              </a:rPr>
              <a:t>Project Managers</a:t>
            </a:r>
          </a:p>
        </p:txBody>
      </p:sp>
      <p:sp>
        <p:nvSpPr>
          <p:cNvPr id="43" name="TextBox 43"/>
          <p:cNvSpPr txBox="1"/>
          <p:nvPr/>
        </p:nvSpPr>
        <p:spPr>
          <a:xfrm>
            <a:off x="12475462" y="8071885"/>
            <a:ext cx="4423002" cy="790575"/>
          </a:xfrm>
          <a:prstGeom prst="rect">
            <a:avLst/>
          </a:prstGeom>
        </p:spPr>
        <p:txBody>
          <a:bodyPr lIns="0" tIns="0" rIns="0" bIns="0" rtlCol="0" anchor="t">
            <a:spAutoFit/>
          </a:bodyPr>
          <a:lstStyle/>
          <a:p>
            <a:pPr marL="0" lvl="0" indent="0" algn="l">
              <a:lnSpc>
                <a:spcPts val="2999"/>
              </a:lnSpc>
              <a:spcBef>
                <a:spcPct val="0"/>
              </a:spcBef>
            </a:pPr>
            <a:r>
              <a:rPr lang="en-US" sz="1999" u="none">
                <a:solidFill>
                  <a:srgbClr val="151F47">
                    <a:alpha val="69804"/>
                  </a:srgbClr>
                </a:solidFill>
                <a:latin typeface="Mont Bold"/>
              </a:rPr>
              <a:t>Presentations are communication tools that can be used reports.</a:t>
            </a:r>
          </a:p>
        </p:txBody>
      </p:sp>
      <p:pic>
        <p:nvPicPr>
          <p:cNvPr id="44" name="Picture 4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46621" y="3339083"/>
            <a:ext cx="1451274" cy="104854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1" y="8439654"/>
            <a:ext cx="930281" cy="818646"/>
          </a:xfrm>
          <a:prstGeom prst="rect">
            <a:avLst/>
          </a:prstGeom>
        </p:spPr>
      </p:pic>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8439654"/>
            <a:ext cx="930281" cy="818646"/>
          </a:xfrm>
          <a:prstGeom prst="rect">
            <a:avLst/>
          </a:prstGeom>
        </p:spPr>
      </p:pic>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958981" y="7373975"/>
            <a:ext cx="977067" cy="85981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649970" y="320041"/>
            <a:ext cx="2988060" cy="2498765"/>
          </a:xfrm>
          <a:prstGeom prst="rect">
            <a:avLst/>
          </a:prstGeom>
        </p:spPr>
      </p:pic>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889260" y="8439654"/>
            <a:ext cx="930281" cy="818646"/>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109185" y="3929452"/>
            <a:ext cx="2255421" cy="172539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090600">
            <a:off x="2036898" y="1765757"/>
            <a:ext cx="6189578" cy="478145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3909352" y="6850524"/>
            <a:ext cx="3349949" cy="2407776"/>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91234" y="3851016"/>
            <a:ext cx="1882266" cy="1882266"/>
          </a:xfrm>
          <a:prstGeom prst="rect">
            <a:avLst/>
          </a:prstGeom>
        </p:spPr>
      </p:pic>
      <p:pic>
        <p:nvPicPr>
          <p:cNvPr id="13" name="Picture 13"/>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364606" y="7314983"/>
            <a:ext cx="2935521" cy="2249343"/>
          </a:xfrm>
          <a:prstGeom prst="rect">
            <a:avLst/>
          </a:prstGeom>
        </p:spPr>
      </p:pic>
      <p:sp>
        <p:nvSpPr>
          <p:cNvPr id="14" name="AutoShape 14"/>
          <p:cNvSpPr/>
          <p:nvPr/>
        </p:nvSpPr>
        <p:spPr>
          <a:xfrm rot="2700000">
            <a:off x="12159551" y="6428483"/>
            <a:ext cx="2324405" cy="0"/>
          </a:xfrm>
          <a:prstGeom prst="line">
            <a:avLst/>
          </a:prstGeom>
          <a:ln w="47625" cap="flat">
            <a:solidFill>
              <a:srgbClr val="000000"/>
            </a:solidFill>
            <a:prstDash val="solid"/>
            <a:headEnd type="none" w="sm" len="sm"/>
            <a:tailEnd type="triangle" w="lg" len="med"/>
          </a:ln>
        </p:spPr>
      </p:sp>
      <p:sp>
        <p:nvSpPr>
          <p:cNvPr id="15" name="AutoShape 15"/>
          <p:cNvSpPr/>
          <p:nvPr/>
        </p:nvSpPr>
        <p:spPr>
          <a:xfrm rot="8269850">
            <a:off x="7028303" y="3265088"/>
            <a:ext cx="1792386" cy="0"/>
          </a:xfrm>
          <a:prstGeom prst="line">
            <a:avLst/>
          </a:prstGeom>
          <a:ln w="47625" cap="flat">
            <a:solidFill>
              <a:srgbClr val="000000"/>
            </a:solidFill>
            <a:prstDash val="solid"/>
            <a:headEnd type="none" w="sm" len="sm"/>
            <a:tailEnd type="triangle" w="lg" len="med"/>
          </a:ln>
        </p:spPr>
      </p:sp>
      <p:sp>
        <p:nvSpPr>
          <p:cNvPr id="16" name="AutoShape 16"/>
          <p:cNvSpPr/>
          <p:nvPr/>
        </p:nvSpPr>
        <p:spPr>
          <a:xfrm rot="-10800000">
            <a:off x="3890364" y="8723135"/>
            <a:ext cx="4331367" cy="0"/>
          </a:xfrm>
          <a:prstGeom prst="line">
            <a:avLst/>
          </a:prstGeom>
          <a:ln w="47625" cap="flat">
            <a:solidFill>
              <a:srgbClr val="000000"/>
            </a:solidFill>
            <a:prstDash val="solid"/>
            <a:headEnd type="none" w="sm" len="sm"/>
            <a:tailEnd type="triangle" w="lg" len="med"/>
          </a:ln>
        </p:spPr>
      </p:sp>
      <p:sp>
        <p:nvSpPr>
          <p:cNvPr id="17" name="AutoShape 17"/>
          <p:cNvSpPr/>
          <p:nvPr/>
        </p:nvSpPr>
        <p:spPr>
          <a:xfrm rot="7884039">
            <a:off x="9449070" y="6430344"/>
            <a:ext cx="2263473" cy="0"/>
          </a:xfrm>
          <a:prstGeom prst="line">
            <a:avLst/>
          </a:prstGeom>
          <a:ln w="47625" cap="flat">
            <a:solidFill>
              <a:srgbClr val="000000"/>
            </a:solidFill>
            <a:prstDash val="solid"/>
            <a:headEnd type="none" w="sm" len="sm"/>
            <a:tailEnd type="triangle" w="lg" len="med"/>
          </a:ln>
        </p:spPr>
      </p:sp>
      <p:sp>
        <p:nvSpPr>
          <p:cNvPr id="21" name="TextBox 21"/>
          <p:cNvSpPr txBox="1"/>
          <p:nvPr/>
        </p:nvSpPr>
        <p:spPr>
          <a:xfrm>
            <a:off x="-1749972" y="2597534"/>
            <a:ext cx="7430532" cy="466474"/>
          </a:xfrm>
          <a:prstGeom prst="rect">
            <a:avLst/>
          </a:prstGeom>
        </p:spPr>
        <p:txBody>
          <a:bodyPr lIns="0" tIns="0" rIns="0" bIns="0" rtlCol="0" anchor="t">
            <a:spAutoFit/>
          </a:bodyPr>
          <a:lstStyle/>
          <a:p>
            <a:pPr algn="ctr">
              <a:lnSpc>
                <a:spcPts val="3888"/>
              </a:lnSpc>
            </a:pPr>
            <a:endParaRPr sz="2700"/>
          </a:p>
        </p:txBody>
      </p:sp>
      <p:sp>
        <p:nvSpPr>
          <p:cNvPr id="22" name="TextBox 22"/>
          <p:cNvSpPr txBox="1"/>
          <p:nvPr/>
        </p:nvSpPr>
        <p:spPr>
          <a:xfrm>
            <a:off x="-1749972" y="3589017"/>
            <a:ext cx="7430532" cy="428002"/>
          </a:xfrm>
          <a:prstGeom prst="rect">
            <a:avLst/>
          </a:prstGeom>
        </p:spPr>
        <p:txBody>
          <a:bodyPr lIns="0" tIns="0" rIns="0" bIns="0" rtlCol="0" anchor="t">
            <a:spAutoFit/>
          </a:bodyPr>
          <a:lstStyle/>
          <a:p>
            <a:pPr algn="ctr">
              <a:lnSpc>
                <a:spcPts val="3519"/>
              </a:lnSpc>
            </a:pPr>
            <a:endParaRPr sz="2700"/>
          </a:p>
        </p:txBody>
      </p:sp>
      <p:grpSp>
        <p:nvGrpSpPr>
          <p:cNvPr id="41" name="Group 41"/>
          <p:cNvGrpSpPr/>
          <p:nvPr/>
        </p:nvGrpSpPr>
        <p:grpSpPr>
          <a:xfrm>
            <a:off x="11700178" y="7374206"/>
            <a:ext cx="1874627" cy="1884095"/>
            <a:chOff x="0" y="0"/>
            <a:chExt cx="687339" cy="690810"/>
          </a:xfrm>
        </p:grpSpPr>
        <p:sp>
          <p:nvSpPr>
            <p:cNvPr id="42" name="Freeform 42"/>
            <p:cNvSpPr/>
            <p:nvPr/>
          </p:nvSpPr>
          <p:spPr>
            <a:xfrm>
              <a:off x="0" y="0"/>
              <a:ext cx="687339" cy="690810"/>
            </a:xfrm>
            <a:custGeom>
              <a:avLst/>
              <a:gdLst/>
              <a:ahLst/>
              <a:cxnLst/>
              <a:rect l="l" t="t" r="r" b="b"/>
              <a:pathLst>
                <a:path w="687339" h="690810">
                  <a:moveTo>
                    <a:pt x="343670" y="0"/>
                  </a:moveTo>
                  <a:lnTo>
                    <a:pt x="687339" y="203200"/>
                  </a:lnTo>
                  <a:lnTo>
                    <a:pt x="687339" y="487610"/>
                  </a:lnTo>
                  <a:lnTo>
                    <a:pt x="343670" y="690810"/>
                  </a:lnTo>
                  <a:lnTo>
                    <a:pt x="0" y="487610"/>
                  </a:lnTo>
                  <a:lnTo>
                    <a:pt x="0" y="203200"/>
                  </a:lnTo>
                  <a:lnTo>
                    <a:pt x="343670" y="0"/>
                  </a:lnTo>
                  <a:close/>
                </a:path>
              </a:pathLst>
            </a:custGeom>
            <a:solidFill>
              <a:srgbClr val="134C9A"/>
            </a:solidFill>
          </p:spPr>
        </p:sp>
        <p:sp>
          <p:nvSpPr>
            <p:cNvPr id="43" name="TextBox 43"/>
            <p:cNvSpPr txBox="1"/>
            <p:nvPr/>
          </p:nvSpPr>
          <p:spPr>
            <a:xfrm>
              <a:off x="0" y="44450"/>
              <a:ext cx="698500" cy="628650"/>
            </a:xfrm>
            <a:prstGeom prst="rect">
              <a:avLst/>
            </a:prstGeom>
          </p:spPr>
          <p:txBody>
            <a:bodyPr lIns="76200" tIns="76200" rIns="76200" bIns="76200" rtlCol="0" anchor="ctr"/>
            <a:lstStyle/>
            <a:p>
              <a:pPr algn="ctr">
                <a:lnSpc>
                  <a:spcPts val="3519"/>
                </a:lnSpc>
              </a:pPr>
              <a:endParaRPr sz="2700"/>
            </a:p>
          </p:txBody>
        </p:sp>
      </p:grpSp>
      <p:sp>
        <p:nvSpPr>
          <p:cNvPr id="44" name="TextBox 44"/>
          <p:cNvSpPr txBox="1"/>
          <p:nvPr/>
        </p:nvSpPr>
        <p:spPr>
          <a:xfrm>
            <a:off x="14764" y="150609"/>
            <a:ext cx="5325443" cy="1154162"/>
          </a:xfrm>
          <a:prstGeom prst="rect">
            <a:avLst/>
          </a:prstGeom>
        </p:spPr>
        <p:txBody>
          <a:bodyPr lIns="0" tIns="0" rIns="0" bIns="0" rtlCol="0" anchor="t">
            <a:spAutoFit/>
          </a:bodyPr>
          <a:lstStyle/>
          <a:p>
            <a:pPr algn="ctr">
              <a:lnSpc>
                <a:spcPts val="4502"/>
              </a:lnSpc>
            </a:pPr>
            <a:r>
              <a:rPr lang="en-US" sz="3600" b="1" dirty="0">
                <a:solidFill>
                  <a:srgbClr val="DD3D4E"/>
                </a:solidFill>
                <a:latin typeface="Mont Bold" panose="020B0604020202020204" charset="0"/>
              </a:rPr>
              <a:t>CO-ORDINATION</a:t>
            </a:r>
          </a:p>
          <a:p>
            <a:pPr algn="ctr">
              <a:lnSpc>
                <a:spcPts val="4502"/>
              </a:lnSpc>
            </a:pPr>
            <a:r>
              <a:rPr lang="en-US" sz="3600" b="1" dirty="0">
                <a:solidFill>
                  <a:srgbClr val="DD3D4E"/>
                </a:solidFill>
                <a:latin typeface="Mont Bold" panose="020B0604020202020204" charset="0"/>
              </a:rPr>
              <a:t>CHALLENGES</a:t>
            </a:r>
          </a:p>
        </p:txBody>
      </p:sp>
      <p:sp>
        <p:nvSpPr>
          <p:cNvPr id="45" name="TextBox 45"/>
          <p:cNvSpPr txBox="1"/>
          <p:nvPr/>
        </p:nvSpPr>
        <p:spPr>
          <a:xfrm>
            <a:off x="1356018" y="9373553"/>
            <a:ext cx="2136204" cy="417358"/>
          </a:xfrm>
          <a:prstGeom prst="rect">
            <a:avLst/>
          </a:prstGeom>
        </p:spPr>
        <p:txBody>
          <a:bodyPr lIns="0" tIns="0" rIns="0" bIns="0" rtlCol="0" anchor="t">
            <a:spAutoFit/>
          </a:bodyPr>
          <a:lstStyle/>
          <a:p>
            <a:pPr algn="ctr">
              <a:lnSpc>
                <a:spcPts val="3191"/>
              </a:lnSpc>
            </a:pPr>
            <a:r>
              <a:rPr lang="en-US" sz="2849" dirty="0" err="1">
                <a:solidFill>
                  <a:srgbClr val="DD3D4E"/>
                </a:solidFill>
                <a:latin typeface="Mont Bold" panose="020B0604020202020204" charset="0"/>
              </a:rPr>
              <a:t>DevTeam</a:t>
            </a:r>
            <a:endParaRPr lang="en-US" sz="2849" dirty="0">
              <a:solidFill>
                <a:srgbClr val="DD3D4E"/>
              </a:solidFill>
              <a:latin typeface="Mont Bold" panose="020B0604020202020204" charset="0"/>
            </a:endParaRPr>
          </a:p>
        </p:txBody>
      </p:sp>
      <p:sp>
        <p:nvSpPr>
          <p:cNvPr id="46" name="TextBox 46"/>
          <p:cNvSpPr txBox="1"/>
          <p:nvPr/>
        </p:nvSpPr>
        <p:spPr>
          <a:xfrm>
            <a:off x="10227368" y="455112"/>
            <a:ext cx="1097390" cy="693138"/>
          </a:xfrm>
          <a:prstGeom prst="rect">
            <a:avLst/>
          </a:prstGeom>
        </p:spPr>
        <p:txBody>
          <a:bodyPr wrap="square" lIns="0" tIns="0" rIns="0" bIns="0" rtlCol="0" anchor="t">
            <a:spAutoFit/>
          </a:bodyPr>
          <a:lstStyle/>
          <a:p>
            <a:pPr algn="ctr">
              <a:lnSpc>
                <a:spcPts val="5622"/>
              </a:lnSpc>
            </a:pPr>
            <a:r>
              <a:rPr lang="en-US" sz="4016" dirty="0">
                <a:solidFill>
                  <a:srgbClr val="000000"/>
                </a:solidFill>
                <a:latin typeface="Mont Bold" panose="020B0604020202020204" charset="0"/>
              </a:rPr>
              <a:t>VCS</a:t>
            </a:r>
          </a:p>
        </p:txBody>
      </p:sp>
      <p:sp>
        <p:nvSpPr>
          <p:cNvPr id="47" name="TextBox 47"/>
          <p:cNvSpPr txBox="1"/>
          <p:nvPr/>
        </p:nvSpPr>
        <p:spPr>
          <a:xfrm rot="-89662">
            <a:off x="5806727" y="481848"/>
            <a:ext cx="2109249" cy="686726"/>
          </a:xfrm>
          <a:prstGeom prst="rect">
            <a:avLst/>
          </a:prstGeom>
        </p:spPr>
        <p:txBody>
          <a:bodyPr lIns="0" tIns="0" rIns="0" bIns="0" rtlCol="0" anchor="t">
            <a:spAutoFit/>
          </a:bodyPr>
          <a:lstStyle/>
          <a:p>
            <a:pPr algn="ctr">
              <a:lnSpc>
                <a:spcPts val="5703"/>
              </a:lnSpc>
            </a:pPr>
            <a:r>
              <a:rPr lang="en-US" sz="3200" dirty="0" err="1">
                <a:solidFill>
                  <a:srgbClr val="000000"/>
                </a:solidFill>
                <a:latin typeface="Mont Bold" panose="020B0604020202020204" charset="0"/>
              </a:rPr>
              <a:t>rawcode</a:t>
            </a:r>
            <a:endParaRPr lang="en-US" sz="4074" dirty="0">
              <a:solidFill>
                <a:srgbClr val="000000"/>
              </a:solidFill>
              <a:latin typeface="Mont Bold" panose="020B0604020202020204" charset="0"/>
            </a:endParaRPr>
          </a:p>
        </p:txBody>
      </p:sp>
      <p:sp>
        <p:nvSpPr>
          <p:cNvPr id="48" name="TextBox 48"/>
          <p:cNvSpPr txBox="1"/>
          <p:nvPr/>
        </p:nvSpPr>
        <p:spPr>
          <a:xfrm>
            <a:off x="6601226" y="5554837"/>
            <a:ext cx="1226516" cy="765594"/>
          </a:xfrm>
          <a:prstGeom prst="rect">
            <a:avLst/>
          </a:prstGeom>
        </p:spPr>
        <p:txBody>
          <a:bodyPr wrap="square" lIns="0" tIns="0" rIns="0" bIns="0" rtlCol="0" anchor="t">
            <a:spAutoFit/>
          </a:bodyPr>
          <a:lstStyle/>
          <a:p>
            <a:pPr algn="ctr">
              <a:lnSpc>
                <a:spcPts val="6159"/>
              </a:lnSpc>
            </a:pPr>
            <a:r>
              <a:rPr lang="en-US" sz="4400" dirty="0">
                <a:solidFill>
                  <a:srgbClr val="DD3D4E"/>
                </a:solidFill>
                <a:latin typeface="Mont Bold" panose="020B0604020202020204" charset="0"/>
              </a:rPr>
              <a:t>BRE</a:t>
            </a:r>
          </a:p>
        </p:txBody>
      </p:sp>
      <p:sp>
        <p:nvSpPr>
          <p:cNvPr id="49" name="TextBox 49"/>
          <p:cNvSpPr txBox="1"/>
          <p:nvPr/>
        </p:nvSpPr>
        <p:spPr>
          <a:xfrm>
            <a:off x="9152130" y="7455074"/>
            <a:ext cx="1485900" cy="1325363"/>
          </a:xfrm>
          <a:prstGeom prst="rect">
            <a:avLst/>
          </a:prstGeom>
        </p:spPr>
        <p:txBody>
          <a:bodyPr lIns="0" tIns="0" rIns="0" bIns="0" rtlCol="0" anchor="t">
            <a:spAutoFit/>
          </a:bodyPr>
          <a:lstStyle/>
          <a:p>
            <a:pPr algn="ctr">
              <a:lnSpc>
                <a:spcPts val="10901"/>
              </a:lnSpc>
            </a:pPr>
            <a:r>
              <a:rPr lang="en-US" sz="6000" dirty="0">
                <a:solidFill>
                  <a:srgbClr val="DD3D4E"/>
                </a:solidFill>
                <a:latin typeface="Mont Bold" panose="020B0604020202020204" charset="0"/>
              </a:rPr>
              <a:t>QA</a:t>
            </a:r>
            <a:endParaRPr lang="en-US" sz="7786" dirty="0">
              <a:solidFill>
                <a:srgbClr val="DD3D4E"/>
              </a:solidFill>
              <a:latin typeface="Mont Bold" panose="020B0604020202020204" charset="0"/>
            </a:endParaRPr>
          </a:p>
        </p:txBody>
      </p:sp>
      <p:sp>
        <p:nvSpPr>
          <p:cNvPr id="51" name="TextBox 51"/>
          <p:cNvSpPr txBox="1"/>
          <p:nvPr/>
        </p:nvSpPr>
        <p:spPr>
          <a:xfrm>
            <a:off x="8221731" y="2994890"/>
            <a:ext cx="1565025" cy="650178"/>
          </a:xfrm>
          <a:prstGeom prst="rect">
            <a:avLst/>
          </a:prstGeom>
        </p:spPr>
        <p:txBody>
          <a:bodyPr lIns="0" tIns="0" rIns="0" bIns="0" rtlCol="0" anchor="t">
            <a:spAutoFit/>
          </a:bodyPr>
          <a:lstStyle/>
          <a:p>
            <a:pPr algn="ctr">
              <a:lnSpc>
                <a:spcPts val="5819"/>
              </a:lnSpc>
            </a:pPr>
            <a:r>
              <a:rPr lang="en-US" sz="2400" dirty="0">
                <a:solidFill>
                  <a:srgbClr val="000000"/>
                </a:solidFill>
                <a:latin typeface="Mont Bold" panose="020B0604020202020204" charset="0"/>
              </a:rPr>
              <a:t>git pull</a:t>
            </a:r>
          </a:p>
        </p:txBody>
      </p:sp>
      <p:sp>
        <p:nvSpPr>
          <p:cNvPr id="52" name="TextBox 52"/>
          <p:cNvSpPr txBox="1"/>
          <p:nvPr/>
        </p:nvSpPr>
        <p:spPr>
          <a:xfrm>
            <a:off x="9385082" y="5043488"/>
            <a:ext cx="1349052" cy="767518"/>
          </a:xfrm>
          <a:prstGeom prst="rect">
            <a:avLst/>
          </a:prstGeom>
        </p:spPr>
        <p:txBody>
          <a:bodyPr lIns="0" tIns="0" rIns="0" bIns="0" rtlCol="0" anchor="t">
            <a:spAutoFit/>
          </a:bodyPr>
          <a:lstStyle/>
          <a:p>
            <a:pPr algn="ctr">
              <a:lnSpc>
                <a:spcPts val="6690"/>
              </a:lnSpc>
            </a:pPr>
            <a:r>
              <a:rPr lang="en-US" sz="3200" dirty="0">
                <a:solidFill>
                  <a:srgbClr val="000000"/>
                </a:solidFill>
                <a:latin typeface="Mont Bold" panose="020B0604020202020204" charset="0"/>
              </a:rPr>
              <a:t>build</a:t>
            </a:r>
            <a:endParaRPr lang="en-US" sz="4779" dirty="0">
              <a:solidFill>
                <a:srgbClr val="000000"/>
              </a:solidFill>
              <a:latin typeface="Mont Bold" panose="020B0604020202020204" charset="0"/>
            </a:endParaRPr>
          </a:p>
        </p:txBody>
      </p:sp>
      <p:sp>
        <p:nvSpPr>
          <p:cNvPr id="53" name="TextBox 53"/>
          <p:cNvSpPr txBox="1"/>
          <p:nvPr/>
        </p:nvSpPr>
        <p:spPr>
          <a:xfrm>
            <a:off x="11172508" y="3242625"/>
            <a:ext cx="1495277" cy="598241"/>
          </a:xfrm>
          <a:prstGeom prst="rect">
            <a:avLst/>
          </a:prstGeom>
        </p:spPr>
        <p:txBody>
          <a:bodyPr lIns="0" tIns="0" rIns="0" bIns="0" rtlCol="0" anchor="t">
            <a:spAutoFit/>
          </a:bodyPr>
          <a:lstStyle/>
          <a:p>
            <a:pPr algn="ctr">
              <a:lnSpc>
                <a:spcPts val="5054"/>
              </a:lnSpc>
            </a:pPr>
            <a:r>
              <a:rPr lang="en-US" sz="2400" dirty="0">
                <a:solidFill>
                  <a:srgbClr val="000000"/>
                </a:solidFill>
                <a:latin typeface="Mont Bold" panose="020B0604020202020204" charset="0"/>
              </a:rPr>
              <a:t>artifact</a:t>
            </a:r>
            <a:endParaRPr lang="en-US" sz="3609" dirty="0">
              <a:solidFill>
                <a:srgbClr val="000000"/>
              </a:solidFill>
              <a:latin typeface="Mont Bold" panose="020B0604020202020204" charset="0"/>
            </a:endParaRPr>
          </a:p>
        </p:txBody>
      </p:sp>
      <p:sp>
        <p:nvSpPr>
          <p:cNvPr id="55" name="TextBox 55"/>
          <p:cNvSpPr txBox="1"/>
          <p:nvPr/>
        </p:nvSpPr>
        <p:spPr>
          <a:xfrm>
            <a:off x="14974416" y="6126147"/>
            <a:ext cx="2284884" cy="598241"/>
          </a:xfrm>
          <a:prstGeom prst="rect">
            <a:avLst/>
          </a:prstGeom>
        </p:spPr>
        <p:txBody>
          <a:bodyPr lIns="0" tIns="0" rIns="0" bIns="0" rtlCol="0" anchor="t">
            <a:spAutoFit/>
          </a:bodyPr>
          <a:lstStyle/>
          <a:p>
            <a:pPr algn="ctr">
              <a:lnSpc>
                <a:spcPts val="5054"/>
              </a:lnSpc>
            </a:pPr>
            <a:r>
              <a:rPr lang="en-US" sz="2800" dirty="0">
                <a:solidFill>
                  <a:srgbClr val="000000"/>
                </a:solidFill>
                <a:latin typeface="Mont Bold" panose="020B0604020202020204" charset="0"/>
              </a:rPr>
              <a:t>Production</a:t>
            </a:r>
          </a:p>
        </p:txBody>
      </p:sp>
      <p:sp>
        <p:nvSpPr>
          <p:cNvPr id="56" name="TextBox 56"/>
          <p:cNvSpPr txBox="1"/>
          <p:nvPr/>
        </p:nvSpPr>
        <p:spPr>
          <a:xfrm>
            <a:off x="11933294" y="7433763"/>
            <a:ext cx="1202159" cy="1342675"/>
          </a:xfrm>
          <a:prstGeom prst="rect">
            <a:avLst/>
          </a:prstGeom>
        </p:spPr>
        <p:txBody>
          <a:bodyPr lIns="0" tIns="0" rIns="0" bIns="0" rtlCol="0" anchor="t">
            <a:spAutoFit/>
          </a:bodyPr>
          <a:lstStyle/>
          <a:p>
            <a:pPr algn="ctr">
              <a:lnSpc>
                <a:spcPts val="11793"/>
              </a:lnSpc>
            </a:pPr>
            <a:r>
              <a:rPr lang="en-US" sz="5400" dirty="0">
                <a:solidFill>
                  <a:srgbClr val="DD3D4E"/>
                </a:solidFill>
                <a:latin typeface="Mont Bold" panose="020B0604020202020204" charset="0"/>
              </a:rPr>
              <a:t>SE</a:t>
            </a:r>
          </a:p>
        </p:txBody>
      </p:sp>
      <p:pic>
        <p:nvPicPr>
          <p:cNvPr id="57" name="Picture 2">
            <a:extLst>
              <a:ext uri="{FF2B5EF4-FFF2-40B4-BE49-F238E27FC236}">
                <a16:creationId xmlns:a16="http://schemas.microsoft.com/office/drawing/2014/main" id="{3F1FC4E2-7220-D3DA-230A-50BDD28B88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36546" y="5606681"/>
            <a:ext cx="2176034" cy="2176178"/>
          </a:xfrm>
          <a:prstGeom prst="rect">
            <a:avLst/>
          </a:prstGeom>
        </p:spPr>
      </p:pic>
      <p:pic>
        <p:nvPicPr>
          <p:cNvPr id="58" name="Picture 3">
            <a:extLst>
              <a:ext uri="{FF2B5EF4-FFF2-40B4-BE49-F238E27FC236}">
                <a16:creationId xmlns:a16="http://schemas.microsoft.com/office/drawing/2014/main" id="{8FD1B869-0CD7-4F0C-71EF-C8B137973B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1172508" y="3783660"/>
            <a:ext cx="1574321" cy="19496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1484</TotalTime>
  <Words>528</Words>
  <Application>Microsoft Office PowerPoint</Application>
  <PresentationFormat>Custom</PresentationFormat>
  <Paragraphs>166</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Mont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Thynk Unlimited</dc:title>
  <cp:lastModifiedBy>Prashanth Kusuma</cp:lastModifiedBy>
  <cp:revision>2</cp:revision>
  <cp:lastPrinted>2022-12-02T07:47:00Z</cp:lastPrinted>
  <dcterms:created xsi:type="dcterms:W3CDTF">2006-08-16T00:00:00Z</dcterms:created>
  <dcterms:modified xsi:type="dcterms:W3CDTF">2022-12-03T07:59:27Z</dcterms:modified>
  <dc:identifier>DAFTlVWDdwo</dc:identifier>
</cp:coreProperties>
</file>